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37"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5B937A-7EE7-4232-B95B-D00AC2413B48}" type="datetimeFigureOut">
              <a:rPr lang="en-US" smtClean="0"/>
              <a:pPr/>
              <a:t>4/12/2012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7EFBD4-671B-4747-8EE3-F32DA6A0DD2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7EFBD4-671B-4747-8EE3-F32DA6A0DD2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7065280F-7048-482E-96F5-3F5CE9E6261C}" type="datetimeFigureOut">
              <a:rPr lang="en-US" smtClean="0"/>
              <a:pPr/>
              <a:t>4/12/2012</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758D94E-6F45-476B-9557-92AA388D3C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65280F-7048-482E-96F5-3F5CE9E6261C}" type="datetimeFigureOut">
              <a:rPr lang="en-US" smtClean="0"/>
              <a:pPr/>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8D94E-6F45-476B-9557-92AA388D3C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65280F-7048-482E-96F5-3F5CE9E6261C}" type="datetimeFigureOut">
              <a:rPr lang="en-US" smtClean="0"/>
              <a:pPr/>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8D94E-6F45-476B-9557-92AA388D3C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7065280F-7048-482E-96F5-3F5CE9E6261C}" type="datetimeFigureOut">
              <a:rPr lang="en-US" smtClean="0"/>
              <a:pPr/>
              <a:t>4/12/2012</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6758D94E-6F45-476B-9557-92AA388D3C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7065280F-7048-482E-96F5-3F5CE9E6261C}" type="datetimeFigureOut">
              <a:rPr lang="en-US" smtClean="0"/>
              <a:pPr/>
              <a:t>4/12/2012</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6758D94E-6F45-476B-9557-92AA388D3CC9}"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7065280F-7048-482E-96F5-3F5CE9E6261C}" type="datetimeFigureOut">
              <a:rPr lang="en-US" smtClean="0"/>
              <a:pPr/>
              <a:t>4/12/2012</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6758D94E-6F45-476B-9557-92AA388D3C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7065280F-7048-482E-96F5-3F5CE9E6261C}" type="datetimeFigureOut">
              <a:rPr lang="en-US" smtClean="0"/>
              <a:pPr/>
              <a:t>4/12/2012</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6758D94E-6F45-476B-9557-92AA388D3CC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065280F-7048-482E-96F5-3F5CE9E6261C}" type="datetimeFigureOut">
              <a:rPr lang="en-US" smtClean="0"/>
              <a:pPr/>
              <a:t>4/12/2012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58D94E-6F45-476B-9557-92AA388D3C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7065280F-7048-482E-96F5-3F5CE9E6261C}" type="datetimeFigureOut">
              <a:rPr lang="en-US" smtClean="0"/>
              <a:pPr/>
              <a:t>4/12/2012</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6758D94E-6F45-476B-9557-92AA388D3C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7065280F-7048-482E-96F5-3F5CE9E6261C}" type="datetimeFigureOut">
              <a:rPr lang="en-US" smtClean="0"/>
              <a:pPr/>
              <a:t>4/12/2012</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6758D94E-6F45-476B-9557-92AA388D3CC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7065280F-7048-482E-96F5-3F5CE9E6261C}" type="datetimeFigureOut">
              <a:rPr lang="en-US" smtClean="0"/>
              <a:pPr/>
              <a:t>4/12/2012</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6758D94E-6F45-476B-9557-92AA388D3CC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065280F-7048-482E-96F5-3F5CE9E6261C}" type="datetimeFigureOut">
              <a:rPr lang="en-US" smtClean="0"/>
              <a:pPr/>
              <a:t>4/12/2012</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758D94E-6F45-476B-9557-92AA388D3CC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1200329"/>
          </a:xfrm>
          <a:prstGeom prst="rect">
            <a:avLst/>
          </a:prstGeom>
          <a:noFill/>
        </p:spPr>
        <p:txBody>
          <a:bodyPr wrap="square" rtlCol="0">
            <a:spAutoFit/>
          </a:bodyPr>
          <a:lstStyle/>
          <a:p>
            <a:pPr algn="ctr"/>
            <a:r>
              <a:rPr lang="en-US" sz="7200" dirty="0" smtClean="0"/>
              <a:t>Time Line of Events</a:t>
            </a:r>
            <a:endParaRPr lang="en-US" sz="7200" dirty="0"/>
          </a:p>
        </p:txBody>
      </p:sp>
      <p:sp>
        <p:nvSpPr>
          <p:cNvPr id="5" name="TextBox 4"/>
          <p:cNvSpPr txBox="1"/>
          <p:nvPr/>
        </p:nvSpPr>
        <p:spPr>
          <a:xfrm>
            <a:off x="0" y="2895600"/>
            <a:ext cx="9144000" cy="1323439"/>
          </a:xfrm>
          <a:prstGeom prst="rect">
            <a:avLst/>
          </a:prstGeom>
          <a:noFill/>
        </p:spPr>
        <p:txBody>
          <a:bodyPr wrap="square" rtlCol="0">
            <a:spAutoFit/>
          </a:bodyPr>
          <a:lstStyle/>
          <a:p>
            <a:pPr algn="ctr"/>
            <a:r>
              <a:rPr lang="en-US" sz="4000" dirty="0" smtClean="0"/>
              <a:t>The United States: 1800- Civil War… at a glance</a:t>
            </a:r>
            <a:endParaRPr lang="en-US" sz="4000" dirty="0"/>
          </a:p>
        </p:txBody>
      </p:sp>
    </p:spTree>
  </p:cSld>
  <p:clrMapOvr>
    <a:masterClrMapping/>
  </p:clrMapOvr>
  <p:transition advTm="3157"/>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ldminer.jpg"/>
          <p:cNvPicPr>
            <a:picLocks noChangeAspect="1"/>
          </p:cNvPicPr>
          <p:nvPr/>
        </p:nvPicPr>
        <p:blipFill>
          <a:blip r:embed="rId3" cstate="print"/>
          <a:stretch>
            <a:fillRect/>
          </a:stretch>
        </p:blipFill>
        <p:spPr>
          <a:xfrm>
            <a:off x="186472" y="4572001"/>
            <a:ext cx="1858537" cy="1905000"/>
          </a:xfrm>
          <a:prstGeom prst="rect">
            <a:avLst/>
          </a:prstGeom>
        </p:spPr>
      </p:pic>
      <p:pic>
        <p:nvPicPr>
          <p:cNvPr id="3" name="Picture 2" descr="goldrush.jpg"/>
          <p:cNvPicPr>
            <a:picLocks noChangeAspect="1"/>
          </p:cNvPicPr>
          <p:nvPr/>
        </p:nvPicPr>
        <p:blipFill>
          <a:blip r:embed="rId4" cstate="print"/>
          <a:stretch>
            <a:fillRect/>
          </a:stretch>
        </p:blipFill>
        <p:spPr>
          <a:xfrm>
            <a:off x="2286000" y="4648200"/>
            <a:ext cx="1752600" cy="1875559"/>
          </a:xfrm>
          <a:prstGeom prst="rect">
            <a:avLst/>
          </a:prstGeom>
        </p:spPr>
      </p:pic>
      <p:pic>
        <p:nvPicPr>
          <p:cNvPr id="4" name="Picture 3" descr="goldrushad.jpg"/>
          <p:cNvPicPr>
            <a:picLocks noChangeAspect="1"/>
          </p:cNvPicPr>
          <p:nvPr/>
        </p:nvPicPr>
        <p:blipFill>
          <a:blip r:embed="rId5" cstate="print"/>
          <a:stretch>
            <a:fillRect/>
          </a:stretch>
        </p:blipFill>
        <p:spPr>
          <a:xfrm>
            <a:off x="228599" y="152400"/>
            <a:ext cx="3407093" cy="4267200"/>
          </a:xfrm>
          <a:prstGeom prst="rect">
            <a:avLst/>
          </a:prstGeom>
        </p:spPr>
      </p:pic>
      <p:pic>
        <p:nvPicPr>
          <p:cNvPr id="5" name="Picture 4" descr="Sutters_Mill.jpg"/>
          <p:cNvPicPr>
            <a:picLocks noChangeAspect="1"/>
          </p:cNvPicPr>
          <p:nvPr/>
        </p:nvPicPr>
        <p:blipFill>
          <a:blip r:embed="rId6" cstate="print"/>
          <a:stretch>
            <a:fillRect/>
          </a:stretch>
        </p:blipFill>
        <p:spPr>
          <a:xfrm>
            <a:off x="4114800" y="2743200"/>
            <a:ext cx="4800600" cy="3936492"/>
          </a:xfrm>
          <a:prstGeom prst="rect">
            <a:avLst/>
          </a:prstGeom>
        </p:spPr>
      </p:pic>
      <p:sp>
        <p:nvSpPr>
          <p:cNvPr id="6" name="TextBox 5"/>
          <p:cNvSpPr txBox="1"/>
          <p:nvPr/>
        </p:nvSpPr>
        <p:spPr>
          <a:xfrm>
            <a:off x="3810000" y="228600"/>
            <a:ext cx="4876800" cy="2308324"/>
          </a:xfrm>
          <a:prstGeom prst="rect">
            <a:avLst/>
          </a:prstGeom>
          <a:noFill/>
        </p:spPr>
        <p:txBody>
          <a:bodyPr wrap="square" rtlCol="0">
            <a:spAutoFit/>
          </a:bodyPr>
          <a:lstStyle/>
          <a:p>
            <a:r>
              <a:rPr lang="en-US" sz="2400" b="1" dirty="0" smtClean="0"/>
              <a:t>1848: Gold is discovered at Sutter’s Mill in California setting off the “Gold Rush” of 1849 as people quickly came to California in hopes of striking it rich.  Few did.</a:t>
            </a:r>
            <a:endParaRPr lang="en-US" sz="2400" b="1" dirty="0"/>
          </a:p>
        </p:txBody>
      </p:sp>
    </p:spTree>
  </p:cSld>
  <p:clrMapOvr>
    <a:masterClrMapping/>
  </p:clrMapOvr>
  <p:transition advTm="1036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ohnadams1.jpg"/>
          <p:cNvPicPr>
            <a:picLocks noChangeAspect="1"/>
          </p:cNvPicPr>
          <p:nvPr/>
        </p:nvPicPr>
        <p:blipFill>
          <a:blip r:embed="rId2" cstate="print"/>
          <a:stretch>
            <a:fillRect/>
          </a:stretch>
        </p:blipFill>
        <p:spPr>
          <a:xfrm>
            <a:off x="685800" y="457200"/>
            <a:ext cx="2381250" cy="2990850"/>
          </a:xfrm>
          <a:prstGeom prst="rect">
            <a:avLst/>
          </a:prstGeom>
        </p:spPr>
      </p:pic>
      <p:sp>
        <p:nvSpPr>
          <p:cNvPr id="3" name="TextBox 2"/>
          <p:cNvSpPr txBox="1"/>
          <p:nvPr/>
        </p:nvSpPr>
        <p:spPr>
          <a:xfrm>
            <a:off x="3276600" y="533400"/>
            <a:ext cx="4419600" cy="369332"/>
          </a:xfrm>
          <a:prstGeom prst="rect">
            <a:avLst/>
          </a:prstGeom>
          <a:noFill/>
        </p:spPr>
        <p:txBody>
          <a:bodyPr wrap="square" rtlCol="0">
            <a:spAutoFit/>
          </a:bodyPr>
          <a:lstStyle/>
          <a:p>
            <a:r>
              <a:rPr lang="en-US" dirty="0" smtClean="0"/>
              <a:t>John Adams elected 2</a:t>
            </a:r>
            <a:r>
              <a:rPr lang="en-US" baseline="30000" dirty="0" smtClean="0"/>
              <a:t>nd</a:t>
            </a:r>
            <a:r>
              <a:rPr lang="en-US" dirty="0" smtClean="0"/>
              <a:t> president</a:t>
            </a:r>
            <a:endParaRPr lang="en-US" dirty="0"/>
          </a:p>
        </p:txBody>
      </p:sp>
      <p:pic>
        <p:nvPicPr>
          <p:cNvPr id="4" name="Picture 3" descr="225px-T_Jefferson.jpg"/>
          <p:cNvPicPr>
            <a:picLocks noChangeAspect="1"/>
          </p:cNvPicPr>
          <p:nvPr/>
        </p:nvPicPr>
        <p:blipFill>
          <a:blip r:embed="rId3" cstate="print"/>
          <a:stretch>
            <a:fillRect/>
          </a:stretch>
        </p:blipFill>
        <p:spPr>
          <a:xfrm>
            <a:off x="3352800" y="2057399"/>
            <a:ext cx="3352800" cy="4708822"/>
          </a:xfrm>
          <a:prstGeom prst="rect">
            <a:avLst/>
          </a:prstGeom>
        </p:spPr>
      </p:pic>
      <p:sp>
        <p:nvSpPr>
          <p:cNvPr id="5" name="TextBox 4"/>
          <p:cNvSpPr txBox="1"/>
          <p:nvPr/>
        </p:nvSpPr>
        <p:spPr>
          <a:xfrm>
            <a:off x="7010400" y="2286000"/>
            <a:ext cx="2133600" cy="3046988"/>
          </a:xfrm>
          <a:prstGeom prst="rect">
            <a:avLst/>
          </a:prstGeom>
          <a:noFill/>
        </p:spPr>
        <p:txBody>
          <a:bodyPr wrap="square" rtlCol="0">
            <a:spAutoFit/>
          </a:bodyPr>
          <a:lstStyle/>
          <a:p>
            <a:r>
              <a:rPr lang="en-US" sz="3200" dirty="0" smtClean="0"/>
              <a:t>1801 </a:t>
            </a:r>
          </a:p>
          <a:p>
            <a:r>
              <a:rPr lang="en-US" sz="3200" dirty="0" smtClean="0"/>
              <a:t>Thomas Jefferson elected 3</a:t>
            </a:r>
            <a:r>
              <a:rPr lang="en-US" sz="3200" baseline="30000" dirty="0" smtClean="0"/>
              <a:t>rd</a:t>
            </a:r>
            <a:r>
              <a:rPr lang="en-US" sz="3200" dirty="0" smtClean="0"/>
              <a:t> president </a:t>
            </a:r>
            <a:endParaRPr lang="en-US" sz="3200" dirty="0"/>
          </a:p>
        </p:txBody>
      </p:sp>
    </p:spTree>
  </p:cSld>
  <p:clrMapOvr>
    <a:masterClrMapping/>
  </p:clrMapOvr>
  <p:transition advTm="10438"/>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purchasemap.jpg"/>
          <p:cNvPicPr>
            <a:picLocks noChangeAspect="1"/>
          </p:cNvPicPr>
          <p:nvPr/>
        </p:nvPicPr>
        <p:blipFill>
          <a:blip r:embed="rId2" cstate="print"/>
          <a:stretch>
            <a:fillRect/>
          </a:stretch>
        </p:blipFill>
        <p:spPr>
          <a:xfrm>
            <a:off x="152400" y="304800"/>
            <a:ext cx="6236607" cy="4495800"/>
          </a:xfrm>
          <a:prstGeom prst="rect">
            <a:avLst/>
          </a:prstGeom>
        </p:spPr>
      </p:pic>
      <p:pic>
        <p:nvPicPr>
          <p:cNvPr id="4" name="Picture 3" descr="louisianapurchasenegotiations.jpg"/>
          <p:cNvPicPr>
            <a:picLocks noChangeAspect="1"/>
          </p:cNvPicPr>
          <p:nvPr/>
        </p:nvPicPr>
        <p:blipFill>
          <a:blip r:embed="rId3" cstate="print"/>
          <a:stretch>
            <a:fillRect/>
          </a:stretch>
        </p:blipFill>
        <p:spPr>
          <a:xfrm>
            <a:off x="6553200" y="381000"/>
            <a:ext cx="2390312" cy="1981200"/>
          </a:xfrm>
          <a:prstGeom prst="rect">
            <a:avLst/>
          </a:prstGeom>
        </p:spPr>
      </p:pic>
      <p:sp>
        <p:nvSpPr>
          <p:cNvPr id="5" name="TextBox 4"/>
          <p:cNvSpPr txBox="1"/>
          <p:nvPr/>
        </p:nvSpPr>
        <p:spPr>
          <a:xfrm>
            <a:off x="152400" y="4953000"/>
            <a:ext cx="6248400" cy="1569660"/>
          </a:xfrm>
          <a:prstGeom prst="rect">
            <a:avLst/>
          </a:prstGeom>
          <a:noFill/>
        </p:spPr>
        <p:txBody>
          <a:bodyPr wrap="square" rtlCol="0">
            <a:spAutoFit/>
          </a:bodyPr>
          <a:lstStyle/>
          <a:p>
            <a:r>
              <a:rPr lang="en-US" sz="3200" b="1" dirty="0" smtClean="0"/>
              <a:t>1803:  The Louisiana Purchase effectively doubles the size of the United States</a:t>
            </a:r>
            <a:endParaRPr lang="en-US" sz="3200" b="1" dirty="0"/>
          </a:p>
        </p:txBody>
      </p:sp>
      <p:sp>
        <p:nvSpPr>
          <p:cNvPr id="6" name="TextBox 5"/>
          <p:cNvSpPr txBox="1"/>
          <p:nvPr/>
        </p:nvSpPr>
        <p:spPr>
          <a:xfrm>
            <a:off x="6781800" y="2590800"/>
            <a:ext cx="2057400" cy="3139321"/>
          </a:xfrm>
          <a:prstGeom prst="rect">
            <a:avLst/>
          </a:prstGeom>
          <a:noFill/>
        </p:spPr>
        <p:txBody>
          <a:bodyPr wrap="square" rtlCol="0">
            <a:spAutoFit/>
          </a:bodyPr>
          <a:lstStyle/>
          <a:p>
            <a:r>
              <a:rPr lang="en-US" dirty="0" smtClean="0"/>
              <a:t>Jefferson instructed James Monroe to inquire as to the purchase of New Orleans.  The French responded with an offer for “the entire Louisiana.”</a:t>
            </a:r>
            <a:endParaRPr lang="en-US" dirty="0"/>
          </a:p>
        </p:txBody>
      </p:sp>
    </p:spTree>
  </p:cSld>
  <p:clrMapOvr>
    <a:masterClrMapping/>
  </p:clrMapOvr>
  <p:transition advTm="10344"/>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wis-&amp;-Clark---Map.gif"/>
          <p:cNvPicPr>
            <a:picLocks noChangeAspect="1"/>
          </p:cNvPicPr>
          <p:nvPr/>
        </p:nvPicPr>
        <p:blipFill>
          <a:blip r:embed="rId2" cstate="print"/>
          <a:stretch>
            <a:fillRect/>
          </a:stretch>
        </p:blipFill>
        <p:spPr>
          <a:xfrm>
            <a:off x="3810000" y="152400"/>
            <a:ext cx="4791075" cy="5835306"/>
          </a:xfrm>
          <a:prstGeom prst="rect">
            <a:avLst/>
          </a:prstGeom>
        </p:spPr>
      </p:pic>
      <p:pic>
        <p:nvPicPr>
          <p:cNvPr id="3" name="Picture 2" descr="lewis_&amp;_clark_low_columbia.jpg"/>
          <p:cNvPicPr>
            <a:picLocks noChangeAspect="1"/>
          </p:cNvPicPr>
          <p:nvPr/>
        </p:nvPicPr>
        <p:blipFill>
          <a:blip r:embed="rId3" cstate="print"/>
          <a:stretch>
            <a:fillRect/>
          </a:stretch>
        </p:blipFill>
        <p:spPr>
          <a:xfrm>
            <a:off x="152400" y="4425238"/>
            <a:ext cx="2743200" cy="2156155"/>
          </a:xfrm>
          <a:prstGeom prst="rect">
            <a:avLst/>
          </a:prstGeom>
        </p:spPr>
      </p:pic>
      <p:pic>
        <p:nvPicPr>
          <p:cNvPr id="4" name="Picture 3" descr="lewis_clark.jpg"/>
          <p:cNvPicPr>
            <a:picLocks noChangeAspect="1"/>
          </p:cNvPicPr>
          <p:nvPr/>
        </p:nvPicPr>
        <p:blipFill>
          <a:blip r:embed="rId4" cstate="print"/>
          <a:stretch>
            <a:fillRect/>
          </a:stretch>
        </p:blipFill>
        <p:spPr>
          <a:xfrm>
            <a:off x="152400" y="152400"/>
            <a:ext cx="3429001" cy="2053210"/>
          </a:xfrm>
          <a:prstGeom prst="rect">
            <a:avLst/>
          </a:prstGeom>
        </p:spPr>
      </p:pic>
      <p:sp>
        <p:nvSpPr>
          <p:cNvPr id="5" name="TextBox 4"/>
          <p:cNvSpPr txBox="1"/>
          <p:nvPr/>
        </p:nvSpPr>
        <p:spPr>
          <a:xfrm>
            <a:off x="228600" y="2362200"/>
            <a:ext cx="2971800" cy="2031325"/>
          </a:xfrm>
          <a:prstGeom prst="rect">
            <a:avLst/>
          </a:prstGeom>
          <a:noFill/>
        </p:spPr>
        <p:txBody>
          <a:bodyPr wrap="square" rtlCol="0">
            <a:spAutoFit/>
          </a:bodyPr>
          <a:lstStyle/>
          <a:p>
            <a:r>
              <a:rPr lang="en-US" dirty="0" smtClean="0"/>
              <a:t>Meriwether Lewis and William Clark are sent to explore the newly purchased territory.  They map their trip and record many new plant and animals.</a:t>
            </a:r>
            <a:endParaRPr lang="en-US" dirty="0"/>
          </a:p>
        </p:txBody>
      </p:sp>
      <p:sp>
        <p:nvSpPr>
          <p:cNvPr id="6" name="TextBox 5"/>
          <p:cNvSpPr txBox="1"/>
          <p:nvPr/>
        </p:nvSpPr>
        <p:spPr>
          <a:xfrm>
            <a:off x="3733800" y="6248400"/>
            <a:ext cx="4953000" cy="381000"/>
          </a:xfrm>
          <a:prstGeom prst="rect">
            <a:avLst/>
          </a:prstGeom>
          <a:noFill/>
        </p:spPr>
        <p:txBody>
          <a:bodyPr wrap="square" rtlCol="0">
            <a:spAutoFit/>
          </a:bodyPr>
          <a:lstStyle/>
          <a:p>
            <a:pPr algn="ctr"/>
            <a:r>
              <a:rPr lang="en-US" b="1" dirty="0" smtClean="0"/>
              <a:t>1804: Lewis and Clark explore</a:t>
            </a:r>
            <a:endParaRPr lang="en-US" b="1" dirty="0"/>
          </a:p>
        </p:txBody>
      </p:sp>
    </p:spTree>
  </p:cSld>
  <p:clrMapOvr>
    <a:masterClrMapping/>
  </p:clrMapOvr>
  <p:transition advTm="10375"/>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57200" y="228600"/>
            <a:ext cx="8001000" cy="6476999"/>
          </a:xfrm>
          <a:prstGeom prst="rect">
            <a:avLst/>
          </a:prstGeom>
          <a:noFill/>
          <a:ln w="9525">
            <a:noFill/>
            <a:miter lim="800000"/>
            <a:headEnd/>
            <a:tailEnd/>
          </a:ln>
        </p:spPr>
      </p:pic>
    </p:spTree>
  </p:cSld>
  <p:clrMapOvr>
    <a:masterClrMapping/>
  </p:clrMapOvr>
  <p:transition advTm="2937"/>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5px-James_Madison.jpg"/>
          <p:cNvPicPr>
            <a:picLocks noChangeAspect="1"/>
          </p:cNvPicPr>
          <p:nvPr/>
        </p:nvPicPr>
        <p:blipFill>
          <a:blip r:embed="rId2" cstate="print"/>
          <a:stretch>
            <a:fillRect/>
          </a:stretch>
        </p:blipFill>
        <p:spPr>
          <a:xfrm>
            <a:off x="228600" y="228600"/>
            <a:ext cx="3462508" cy="4724400"/>
          </a:xfrm>
          <a:prstGeom prst="rect">
            <a:avLst/>
          </a:prstGeom>
        </p:spPr>
      </p:pic>
      <p:pic>
        <p:nvPicPr>
          <p:cNvPr id="3" name="Picture 2" descr="war1812.jpg"/>
          <p:cNvPicPr>
            <a:picLocks noChangeAspect="1"/>
          </p:cNvPicPr>
          <p:nvPr/>
        </p:nvPicPr>
        <p:blipFill>
          <a:blip r:embed="rId3" cstate="print"/>
          <a:stretch>
            <a:fillRect/>
          </a:stretch>
        </p:blipFill>
        <p:spPr>
          <a:xfrm>
            <a:off x="3886200" y="609600"/>
            <a:ext cx="4676775" cy="3545846"/>
          </a:xfrm>
          <a:prstGeom prst="rect">
            <a:avLst/>
          </a:prstGeom>
        </p:spPr>
      </p:pic>
      <p:pic>
        <p:nvPicPr>
          <p:cNvPr id="4" name="Picture 3" descr="Battle-of-New-Orleans-lrg-.jpg"/>
          <p:cNvPicPr>
            <a:picLocks noChangeAspect="1"/>
          </p:cNvPicPr>
          <p:nvPr/>
        </p:nvPicPr>
        <p:blipFill>
          <a:blip r:embed="rId4" cstate="print"/>
          <a:stretch>
            <a:fillRect/>
          </a:stretch>
        </p:blipFill>
        <p:spPr>
          <a:xfrm>
            <a:off x="4343400" y="4419599"/>
            <a:ext cx="3657600" cy="2252037"/>
          </a:xfrm>
          <a:prstGeom prst="rect">
            <a:avLst/>
          </a:prstGeom>
        </p:spPr>
      </p:pic>
      <p:sp>
        <p:nvSpPr>
          <p:cNvPr id="5" name="TextBox 4"/>
          <p:cNvSpPr txBox="1"/>
          <p:nvPr/>
        </p:nvSpPr>
        <p:spPr>
          <a:xfrm>
            <a:off x="228600" y="4953000"/>
            <a:ext cx="3429000" cy="646331"/>
          </a:xfrm>
          <a:prstGeom prst="rect">
            <a:avLst/>
          </a:prstGeom>
          <a:noFill/>
        </p:spPr>
        <p:txBody>
          <a:bodyPr wrap="square" rtlCol="0">
            <a:spAutoFit/>
          </a:bodyPr>
          <a:lstStyle/>
          <a:p>
            <a:r>
              <a:rPr lang="en-US" dirty="0" smtClean="0"/>
              <a:t>1808:  James Madison is elected president.  </a:t>
            </a:r>
            <a:endParaRPr lang="en-US" dirty="0"/>
          </a:p>
        </p:txBody>
      </p:sp>
      <p:sp>
        <p:nvSpPr>
          <p:cNvPr id="6" name="TextBox 5"/>
          <p:cNvSpPr txBox="1"/>
          <p:nvPr/>
        </p:nvSpPr>
        <p:spPr>
          <a:xfrm>
            <a:off x="457200" y="5867400"/>
            <a:ext cx="3657600" cy="1015663"/>
          </a:xfrm>
          <a:prstGeom prst="rect">
            <a:avLst/>
          </a:prstGeom>
          <a:noFill/>
        </p:spPr>
        <p:txBody>
          <a:bodyPr wrap="square" rtlCol="0">
            <a:spAutoFit/>
          </a:bodyPr>
          <a:lstStyle/>
          <a:p>
            <a:r>
              <a:rPr lang="en-US" sz="2000" b="1" dirty="0" smtClean="0"/>
              <a:t>America once again enters a war with Great Britain:  The War of 1812</a:t>
            </a:r>
            <a:endParaRPr lang="en-US" sz="2000" b="1" dirty="0"/>
          </a:p>
        </p:txBody>
      </p:sp>
    </p:spTree>
  </p:cSld>
  <p:clrMapOvr>
    <a:masterClrMapping/>
  </p:clrMapOvr>
  <p:transition advTm="10453"/>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ail_of_tears_map.jpg"/>
          <p:cNvPicPr>
            <a:picLocks noChangeAspect="1"/>
          </p:cNvPicPr>
          <p:nvPr/>
        </p:nvPicPr>
        <p:blipFill>
          <a:blip r:embed="rId2" cstate="print"/>
          <a:stretch>
            <a:fillRect/>
          </a:stretch>
        </p:blipFill>
        <p:spPr>
          <a:xfrm>
            <a:off x="2362200" y="3048000"/>
            <a:ext cx="6781800" cy="3810000"/>
          </a:xfrm>
          <a:prstGeom prst="rect">
            <a:avLst/>
          </a:prstGeom>
        </p:spPr>
      </p:pic>
      <p:pic>
        <p:nvPicPr>
          <p:cNvPr id="4" name="Picture 3" descr="EndofTrail2.jpg"/>
          <p:cNvPicPr>
            <a:picLocks noChangeAspect="1"/>
          </p:cNvPicPr>
          <p:nvPr/>
        </p:nvPicPr>
        <p:blipFill>
          <a:blip r:embed="rId3" cstate="print"/>
          <a:stretch>
            <a:fillRect/>
          </a:stretch>
        </p:blipFill>
        <p:spPr>
          <a:xfrm>
            <a:off x="228600" y="3352800"/>
            <a:ext cx="2057400" cy="2256139"/>
          </a:xfrm>
          <a:prstGeom prst="rect">
            <a:avLst/>
          </a:prstGeom>
        </p:spPr>
      </p:pic>
      <p:pic>
        <p:nvPicPr>
          <p:cNvPr id="5" name="Picture 4" descr="Andrew%20Jackson.jpg"/>
          <p:cNvPicPr>
            <a:picLocks noChangeAspect="1"/>
          </p:cNvPicPr>
          <p:nvPr/>
        </p:nvPicPr>
        <p:blipFill>
          <a:blip r:embed="rId4" cstate="print"/>
          <a:stretch>
            <a:fillRect/>
          </a:stretch>
        </p:blipFill>
        <p:spPr>
          <a:xfrm>
            <a:off x="304801" y="228600"/>
            <a:ext cx="2667000" cy="2763076"/>
          </a:xfrm>
          <a:prstGeom prst="rect">
            <a:avLst/>
          </a:prstGeom>
        </p:spPr>
      </p:pic>
      <p:sp>
        <p:nvSpPr>
          <p:cNvPr id="6" name="TextBox 5"/>
          <p:cNvSpPr txBox="1"/>
          <p:nvPr/>
        </p:nvSpPr>
        <p:spPr>
          <a:xfrm>
            <a:off x="2971800" y="304800"/>
            <a:ext cx="6172200" cy="646331"/>
          </a:xfrm>
          <a:prstGeom prst="rect">
            <a:avLst/>
          </a:prstGeom>
          <a:noFill/>
        </p:spPr>
        <p:txBody>
          <a:bodyPr wrap="square" rtlCol="0">
            <a:spAutoFit/>
          </a:bodyPr>
          <a:lstStyle/>
          <a:p>
            <a:r>
              <a:rPr lang="en-US" b="1" dirty="0" smtClean="0"/>
              <a:t>1828: Andrew Jackson, military hero of the</a:t>
            </a:r>
          </a:p>
          <a:p>
            <a:r>
              <a:rPr lang="en-US" b="1" dirty="0" smtClean="0"/>
              <a:t> War of 1812 is elected president.</a:t>
            </a:r>
            <a:endParaRPr lang="en-US" b="1" dirty="0"/>
          </a:p>
        </p:txBody>
      </p:sp>
      <p:sp>
        <p:nvSpPr>
          <p:cNvPr id="7" name="TextBox 6"/>
          <p:cNvSpPr txBox="1"/>
          <p:nvPr/>
        </p:nvSpPr>
        <p:spPr>
          <a:xfrm>
            <a:off x="3048000" y="1295400"/>
            <a:ext cx="5791200" cy="1477328"/>
          </a:xfrm>
          <a:prstGeom prst="rect">
            <a:avLst/>
          </a:prstGeom>
          <a:noFill/>
        </p:spPr>
        <p:txBody>
          <a:bodyPr wrap="square" rtlCol="0">
            <a:spAutoFit/>
          </a:bodyPr>
          <a:lstStyle/>
          <a:p>
            <a:r>
              <a:rPr lang="en-US" dirty="0" smtClean="0"/>
              <a:t>Under the direction of Jackson, Congress passes the Indian Removal Act in 1830.  In 1838 the Cherokee and the other “Five Civilized Tribes” are forcibly removed from their homeland to Indian Territory.  This is known as the Trail of Tears.</a:t>
            </a:r>
            <a:endParaRPr lang="en-US" dirty="0"/>
          </a:p>
        </p:txBody>
      </p:sp>
    </p:spTree>
  </p:cSld>
  <p:clrMapOvr>
    <a:masterClrMapping/>
  </p:clrMapOvr>
  <p:transition advTm="10546"/>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xflag.jpg"/>
          <p:cNvPicPr>
            <a:picLocks noChangeAspect="1"/>
          </p:cNvPicPr>
          <p:nvPr/>
        </p:nvPicPr>
        <p:blipFill>
          <a:blip r:embed="rId2" cstate="print"/>
          <a:stretch>
            <a:fillRect/>
          </a:stretch>
        </p:blipFill>
        <p:spPr>
          <a:xfrm>
            <a:off x="6248400" y="228600"/>
            <a:ext cx="2438400" cy="1499419"/>
          </a:xfrm>
          <a:prstGeom prst="rect">
            <a:avLst/>
          </a:prstGeom>
        </p:spPr>
      </p:pic>
      <p:pic>
        <p:nvPicPr>
          <p:cNvPr id="3" name="Picture 2" descr="alamo.jpg"/>
          <p:cNvPicPr>
            <a:picLocks noChangeAspect="1"/>
          </p:cNvPicPr>
          <p:nvPr/>
        </p:nvPicPr>
        <p:blipFill>
          <a:blip r:embed="rId3" cstate="print"/>
          <a:stretch>
            <a:fillRect/>
          </a:stretch>
        </p:blipFill>
        <p:spPr>
          <a:xfrm>
            <a:off x="6096000" y="1828800"/>
            <a:ext cx="3048000" cy="1434353"/>
          </a:xfrm>
          <a:prstGeom prst="rect">
            <a:avLst/>
          </a:prstGeom>
        </p:spPr>
      </p:pic>
      <p:pic>
        <p:nvPicPr>
          <p:cNvPr id="4" name="Picture 3" descr="mexican_war_1846.jpg"/>
          <p:cNvPicPr>
            <a:picLocks noChangeAspect="1"/>
          </p:cNvPicPr>
          <p:nvPr/>
        </p:nvPicPr>
        <p:blipFill>
          <a:blip r:embed="rId4" cstate="print"/>
          <a:stretch>
            <a:fillRect/>
          </a:stretch>
        </p:blipFill>
        <p:spPr>
          <a:xfrm>
            <a:off x="152400" y="152400"/>
            <a:ext cx="5562600" cy="5486400"/>
          </a:xfrm>
          <a:prstGeom prst="rect">
            <a:avLst/>
          </a:prstGeom>
        </p:spPr>
      </p:pic>
      <p:sp>
        <p:nvSpPr>
          <p:cNvPr id="5" name="TextBox 4"/>
          <p:cNvSpPr txBox="1"/>
          <p:nvPr/>
        </p:nvSpPr>
        <p:spPr>
          <a:xfrm>
            <a:off x="6096000" y="3429000"/>
            <a:ext cx="3048000" cy="1477328"/>
          </a:xfrm>
          <a:prstGeom prst="rect">
            <a:avLst/>
          </a:prstGeom>
          <a:noFill/>
        </p:spPr>
        <p:txBody>
          <a:bodyPr wrap="square" rtlCol="0">
            <a:spAutoFit/>
          </a:bodyPr>
          <a:lstStyle/>
          <a:p>
            <a:r>
              <a:rPr lang="en-US" dirty="0" smtClean="0"/>
              <a:t>Texas fights and wins its independence from Mexico.  “Remember the Alamo” becomes a military war cry.</a:t>
            </a:r>
            <a:endParaRPr lang="en-US" dirty="0"/>
          </a:p>
        </p:txBody>
      </p:sp>
      <p:sp>
        <p:nvSpPr>
          <p:cNvPr id="6" name="TextBox 5"/>
          <p:cNvSpPr txBox="1"/>
          <p:nvPr/>
        </p:nvSpPr>
        <p:spPr>
          <a:xfrm>
            <a:off x="0" y="5867400"/>
            <a:ext cx="8839200" cy="646331"/>
          </a:xfrm>
          <a:prstGeom prst="rect">
            <a:avLst/>
          </a:prstGeom>
          <a:noFill/>
        </p:spPr>
        <p:txBody>
          <a:bodyPr wrap="square" rtlCol="0">
            <a:spAutoFit/>
          </a:bodyPr>
          <a:lstStyle/>
          <a:p>
            <a:r>
              <a:rPr lang="en-US" b="1" dirty="0" smtClean="0"/>
              <a:t>1846:  The Mexican War begins.  Large portions of the Southwestern United States  are acquired in exchange for $15 million.</a:t>
            </a:r>
            <a:endParaRPr lang="en-US" b="1" dirty="0"/>
          </a:p>
        </p:txBody>
      </p:sp>
    </p:spTree>
  </p:cSld>
  <p:clrMapOvr>
    <a:masterClrMapping/>
  </p:clrMapOvr>
  <p:transition advTm="10094"/>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regon%20Trail.gif"/>
          <p:cNvPicPr>
            <a:picLocks noChangeAspect="1"/>
          </p:cNvPicPr>
          <p:nvPr/>
        </p:nvPicPr>
        <p:blipFill>
          <a:blip r:embed="rId2" cstate="print"/>
          <a:stretch>
            <a:fillRect/>
          </a:stretch>
        </p:blipFill>
        <p:spPr>
          <a:xfrm>
            <a:off x="304800" y="152401"/>
            <a:ext cx="5562600" cy="3308484"/>
          </a:xfrm>
          <a:prstGeom prst="rect">
            <a:avLst/>
          </a:prstGeom>
        </p:spPr>
      </p:pic>
      <p:pic>
        <p:nvPicPr>
          <p:cNvPr id="3" name="Picture 2" descr="oregon_trail_Par_63150_Image_-1_-1_1.jpg"/>
          <p:cNvPicPr>
            <a:picLocks noChangeAspect="1"/>
          </p:cNvPicPr>
          <p:nvPr/>
        </p:nvPicPr>
        <p:blipFill>
          <a:blip r:embed="rId3" cstate="print"/>
          <a:stretch>
            <a:fillRect/>
          </a:stretch>
        </p:blipFill>
        <p:spPr>
          <a:xfrm>
            <a:off x="685800" y="3505200"/>
            <a:ext cx="4583459" cy="3048000"/>
          </a:xfrm>
          <a:prstGeom prst="rect">
            <a:avLst/>
          </a:prstGeom>
        </p:spPr>
      </p:pic>
      <p:sp>
        <p:nvSpPr>
          <p:cNvPr id="4" name="TextBox 3"/>
          <p:cNvSpPr txBox="1"/>
          <p:nvPr/>
        </p:nvSpPr>
        <p:spPr>
          <a:xfrm>
            <a:off x="6096000" y="1295400"/>
            <a:ext cx="2590800" cy="830997"/>
          </a:xfrm>
          <a:prstGeom prst="rect">
            <a:avLst/>
          </a:prstGeom>
          <a:noFill/>
        </p:spPr>
        <p:txBody>
          <a:bodyPr wrap="square" rtlCol="0">
            <a:spAutoFit/>
          </a:bodyPr>
          <a:lstStyle/>
          <a:p>
            <a:r>
              <a:rPr lang="en-US" sz="2400" b="1" dirty="0" smtClean="0"/>
              <a:t>1840-1860:  </a:t>
            </a:r>
          </a:p>
          <a:p>
            <a:r>
              <a:rPr lang="en-US" sz="2400" b="1" dirty="0" smtClean="0"/>
              <a:t>The Oregon Trail</a:t>
            </a:r>
            <a:endParaRPr lang="en-US" sz="2400" b="1" dirty="0"/>
          </a:p>
        </p:txBody>
      </p:sp>
      <p:sp>
        <p:nvSpPr>
          <p:cNvPr id="5" name="TextBox 4"/>
          <p:cNvSpPr txBox="1"/>
          <p:nvPr/>
        </p:nvSpPr>
        <p:spPr>
          <a:xfrm>
            <a:off x="5943600" y="2895600"/>
            <a:ext cx="2819400" cy="3416320"/>
          </a:xfrm>
          <a:prstGeom prst="rect">
            <a:avLst/>
          </a:prstGeom>
          <a:noFill/>
        </p:spPr>
        <p:txBody>
          <a:bodyPr wrap="square" rtlCol="0">
            <a:spAutoFit/>
          </a:bodyPr>
          <a:lstStyle/>
          <a:p>
            <a:r>
              <a:rPr lang="en-US" dirty="0" smtClean="0"/>
              <a:t>Over 350,000 people trekked over 2,000 miles across the plains to the coast to settle in the Northwest.  Most settlers departed from Independence, Missouri.  Wagon trains were formed and the ruts of the wagons are still visible in various places.</a:t>
            </a:r>
            <a:endParaRPr lang="en-US" dirty="0"/>
          </a:p>
        </p:txBody>
      </p:sp>
    </p:spTree>
  </p:cSld>
  <p:clrMapOvr>
    <a:masterClrMapping/>
  </p:clrMapOvr>
  <p:transition advTm="10219"/>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438</TotalTime>
  <Words>310</Words>
  <Application>Microsoft Office PowerPoint</Application>
  <PresentationFormat>On-screen Show (4:3)</PresentationFormat>
  <Paragraphs>21</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Verve</vt:lpstr>
      <vt:lpstr>Slide 1</vt:lpstr>
      <vt:lpstr>Slide 2</vt:lpstr>
      <vt:lpstr>Slide 3</vt:lpstr>
      <vt:lpstr>Slide 4</vt:lpstr>
      <vt:lpstr>Slide 5</vt:lpstr>
      <vt:lpstr>Slide 6</vt:lpstr>
      <vt:lpstr>Slide 7</vt:lpstr>
      <vt:lpstr>Slide 8</vt:lpstr>
      <vt:lpstr>Slide 9</vt:lpstr>
      <vt:lpstr>Slide 10</vt:lpstr>
    </vt:vector>
  </TitlesOfParts>
  <Company>Ray-Pec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raypec</dc:creator>
  <cp:lastModifiedBy>dgarrison</cp:lastModifiedBy>
  <cp:revision>30</cp:revision>
  <dcterms:created xsi:type="dcterms:W3CDTF">2010-04-30T15:44:19Z</dcterms:created>
  <dcterms:modified xsi:type="dcterms:W3CDTF">2012-04-12T20:57:58Z</dcterms:modified>
</cp:coreProperties>
</file>