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1" r:id="rId23"/>
    <p:sldId id="277" r:id="rId24"/>
    <p:sldId id="278" r:id="rId25"/>
    <p:sldId id="279"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CDE30079-654D-470C-85BA-A8074F22E47B}" type="datetimeFigureOut">
              <a:rPr lang="en-US" smtClean="0"/>
              <a:pPr/>
              <a:t>3/21/2011</a:t>
            </a:fld>
            <a:endParaRPr lang="en-US"/>
          </a:p>
        </p:txBody>
      </p:sp>
      <p:sp>
        <p:nvSpPr>
          <p:cNvPr id="16" name="Slide Number Placeholder 15"/>
          <p:cNvSpPr>
            <a:spLocks noGrp="1"/>
          </p:cNvSpPr>
          <p:nvPr>
            <p:ph type="sldNum" sz="quarter" idx="11"/>
          </p:nvPr>
        </p:nvSpPr>
        <p:spPr/>
        <p:txBody>
          <a:bodyPr/>
          <a:lstStyle/>
          <a:p>
            <a:fld id="{D8DE86DE-96F0-4EF4-97D1-4B2C2CD84F7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E30079-654D-470C-85BA-A8074F22E47B}"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DE86DE-96F0-4EF4-97D1-4B2C2CD84F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E30079-654D-470C-85BA-A8074F22E47B}"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DE86DE-96F0-4EF4-97D1-4B2C2CD84F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CDE30079-654D-470C-85BA-A8074F22E47B}" type="datetimeFigureOut">
              <a:rPr lang="en-US" smtClean="0"/>
              <a:pPr/>
              <a:t>3/21/2011</a:t>
            </a:fld>
            <a:endParaRPr lang="en-US"/>
          </a:p>
        </p:txBody>
      </p:sp>
      <p:sp>
        <p:nvSpPr>
          <p:cNvPr id="15" name="Slide Number Placeholder 14"/>
          <p:cNvSpPr>
            <a:spLocks noGrp="1"/>
          </p:cNvSpPr>
          <p:nvPr>
            <p:ph type="sldNum" sz="quarter" idx="15"/>
          </p:nvPr>
        </p:nvSpPr>
        <p:spPr/>
        <p:txBody>
          <a:bodyPr/>
          <a:lstStyle>
            <a:lvl1pPr algn="ctr">
              <a:defRPr/>
            </a:lvl1pPr>
          </a:lstStyle>
          <a:p>
            <a:fld id="{D8DE86DE-96F0-4EF4-97D1-4B2C2CD84F7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DE30079-654D-470C-85BA-A8074F22E47B}"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DE86DE-96F0-4EF4-97D1-4B2C2CD84F7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DE30079-654D-470C-85BA-A8074F22E47B}" type="datetimeFigureOut">
              <a:rPr lang="en-US" smtClean="0"/>
              <a:pPr/>
              <a:t>3/21/2011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DE86DE-96F0-4EF4-97D1-4B2C2CD84F7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8DE86DE-96F0-4EF4-97D1-4B2C2CD84F7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CDE30079-654D-470C-85BA-A8074F22E47B}" type="datetimeFigureOut">
              <a:rPr lang="en-US" smtClean="0"/>
              <a:pPr/>
              <a:t>3/21/2011</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DE30079-654D-470C-85BA-A8074F22E47B}" type="datetimeFigureOut">
              <a:rPr lang="en-US" smtClean="0"/>
              <a:pPr/>
              <a:t>3/21/2011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DE86DE-96F0-4EF4-97D1-4B2C2CD84F7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30079-654D-470C-85BA-A8074F22E47B}" type="datetimeFigureOut">
              <a:rPr lang="en-US" smtClean="0"/>
              <a:pPr/>
              <a:t>3/21/2011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DE86DE-96F0-4EF4-97D1-4B2C2CD84F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CDE30079-654D-470C-85BA-A8074F22E47B}" type="datetimeFigureOut">
              <a:rPr lang="en-US" smtClean="0"/>
              <a:pPr/>
              <a:t>3/21/2011</a:t>
            </a:fld>
            <a:endParaRPr lang="en-US"/>
          </a:p>
        </p:txBody>
      </p:sp>
      <p:sp>
        <p:nvSpPr>
          <p:cNvPr id="9" name="Slide Number Placeholder 8"/>
          <p:cNvSpPr>
            <a:spLocks noGrp="1"/>
          </p:cNvSpPr>
          <p:nvPr>
            <p:ph type="sldNum" sz="quarter" idx="15"/>
          </p:nvPr>
        </p:nvSpPr>
        <p:spPr/>
        <p:txBody>
          <a:bodyPr/>
          <a:lstStyle/>
          <a:p>
            <a:fld id="{D8DE86DE-96F0-4EF4-97D1-4B2C2CD84F7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CDE30079-654D-470C-85BA-A8074F22E47B}" type="datetimeFigureOut">
              <a:rPr lang="en-US" smtClean="0"/>
              <a:pPr/>
              <a:t>3/21/2011</a:t>
            </a:fld>
            <a:endParaRPr lang="en-US"/>
          </a:p>
        </p:txBody>
      </p:sp>
      <p:sp>
        <p:nvSpPr>
          <p:cNvPr id="9" name="Slide Number Placeholder 8"/>
          <p:cNvSpPr>
            <a:spLocks noGrp="1"/>
          </p:cNvSpPr>
          <p:nvPr>
            <p:ph type="sldNum" sz="quarter" idx="11"/>
          </p:nvPr>
        </p:nvSpPr>
        <p:spPr/>
        <p:txBody>
          <a:bodyPr/>
          <a:lstStyle/>
          <a:p>
            <a:fld id="{D8DE86DE-96F0-4EF4-97D1-4B2C2CD84F7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CDE30079-654D-470C-85BA-A8074F22E47B}" type="datetimeFigureOut">
              <a:rPr lang="en-US" smtClean="0"/>
              <a:pPr/>
              <a:t>3/21/2011</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8DE86DE-96F0-4EF4-97D1-4B2C2CD84F7B}"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57400" y="685800"/>
            <a:ext cx="4953000" cy="567396"/>
          </a:xfrm>
        </p:spPr>
        <p:txBody>
          <a:bodyPr/>
          <a:lstStyle/>
          <a:p>
            <a:r>
              <a:rPr lang="en-US" dirty="0" smtClean="0"/>
              <a:t>Chapter 10</a:t>
            </a:r>
            <a:endParaRPr lang="en-US" dirty="0"/>
          </a:p>
        </p:txBody>
      </p:sp>
      <p:sp>
        <p:nvSpPr>
          <p:cNvPr id="2" name="Title 1"/>
          <p:cNvSpPr>
            <a:spLocks noGrp="1"/>
          </p:cNvSpPr>
          <p:nvPr>
            <p:ph type="ctrTitle"/>
          </p:nvPr>
        </p:nvSpPr>
        <p:spPr/>
        <p:txBody>
          <a:bodyPr/>
          <a:lstStyle/>
          <a:p>
            <a:r>
              <a:rPr lang="en-US" sz="6600" dirty="0" smtClean="0"/>
              <a:t>Forming a New Government</a:t>
            </a:r>
            <a:endParaRPr lang="en-US" sz="6600" dirty="0"/>
          </a:p>
        </p:txBody>
      </p:sp>
      <p:pic>
        <p:nvPicPr>
          <p:cNvPr id="4" name="Picture 3" descr="180px-Independence_Hall_Assembly_Room.jpg"/>
          <p:cNvPicPr>
            <a:picLocks noChangeAspect="1"/>
          </p:cNvPicPr>
          <p:nvPr/>
        </p:nvPicPr>
        <p:blipFill>
          <a:blip r:embed="rId2" cstate="print"/>
          <a:stretch>
            <a:fillRect/>
          </a:stretch>
        </p:blipFill>
        <p:spPr>
          <a:xfrm>
            <a:off x="2286000" y="3657600"/>
            <a:ext cx="4343400" cy="2895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5px-Alexander_Hamilton.jpg"/>
          <p:cNvPicPr>
            <a:picLocks noChangeAspect="1"/>
          </p:cNvPicPr>
          <p:nvPr/>
        </p:nvPicPr>
        <p:blipFill>
          <a:blip r:embed="rId2" cstate="print"/>
          <a:stretch>
            <a:fillRect/>
          </a:stretch>
        </p:blipFill>
        <p:spPr>
          <a:xfrm>
            <a:off x="761999" y="762000"/>
            <a:ext cx="4041321" cy="5029200"/>
          </a:xfrm>
          <a:prstGeom prst="rect">
            <a:avLst/>
          </a:prstGeom>
        </p:spPr>
      </p:pic>
      <p:sp>
        <p:nvSpPr>
          <p:cNvPr id="3" name="TextBox 2"/>
          <p:cNvSpPr txBox="1"/>
          <p:nvPr/>
        </p:nvSpPr>
        <p:spPr>
          <a:xfrm>
            <a:off x="5105400" y="381000"/>
            <a:ext cx="3352800" cy="1323439"/>
          </a:xfrm>
          <a:prstGeom prst="rect">
            <a:avLst/>
          </a:prstGeom>
          <a:noFill/>
        </p:spPr>
        <p:txBody>
          <a:bodyPr wrap="square" rtlCol="0">
            <a:spAutoFit/>
          </a:bodyPr>
          <a:lstStyle/>
          <a:p>
            <a:r>
              <a:rPr lang="en-US" sz="4000" dirty="0" smtClean="0"/>
              <a:t>Alexander Hamilton</a:t>
            </a:r>
            <a:endParaRPr lang="en-US" sz="4000" dirty="0"/>
          </a:p>
        </p:txBody>
      </p:sp>
      <p:sp>
        <p:nvSpPr>
          <p:cNvPr id="4" name="TextBox 3"/>
          <p:cNvSpPr txBox="1"/>
          <p:nvPr/>
        </p:nvSpPr>
        <p:spPr>
          <a:xfrm>
            <a:off x="4876800" y="1981200"/>
            <a:ext cx="3886200" cy="3539430"/>
          </a:xfrm>
          <a:prstGeom prst="rect">
            <a:avLst/>
          </a:prstGeom>
          <a:noFill/>
        </p:spPr>
        <p:txBody>
          <a:bodyPr wrap="square" rtlCol="0">
            <a:spAutoFit/>
          </a:bodyPr>
          <a:lstStyle/>
          <a:p>
            <a:r>
              <a:rPr lang="en-US" sz="2800" dirty="0" smtClean="0"/>
              <a:t>close  personal aide to Washington</a:t>
            </a:r>
          </a:p>
          <a:p>
            <a:endParaRPr lang="en-US" sz="2800" dirty="0" smtClean="0"/>
          </a:p>
          <a:p>
            <a:pPr>
              <a:buFont typeface="Arial" charset="0"/>
              <a:buChar char="•"/>
            </a:pPr>
            <a:r>
              <a:rPr lang="en-US" sz="2800" dirty="0" smtClean="0"/>
              <a:t>well respected attorney in New York</a:t>
            </a:r>
          </a:p>
          <a:p>
            <a:pPr>
              <a:buFont typeface="Arial" charset="0"/>
              <a:buChar char="•"/>
            </a:pPr>
            <a:endParaRPr lang="en-US" sz="2800" dirty="0" smtClean="0"/>
          </a:p>
          <a:p>
            <a:pPr>
              <a:buFont typeface="Arial" charset="0"/>
              <a:buChar char="•"/>
            </a:pPr>
            <a:r>
              <a:rPr lang="en-US" sz="2800" dirty="0" smtClean="0"/>
              <a:t> favored a strong central government</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685800"/>
            <a:ext cx="5105400" cy="707886"/>
          </a:xfrm>
          <a:prstGeom prst="rect">
            <a:avLst/>
          </a:prstGeom>
          <a:noFill/>
        </p:spPr>
        <p:txBody>
          <a:bodyPr wrap="square" rtlCol="0">
            <a:spAutoFit/>
          </a:bodyPr>
          <a:lstStyle/>
          <a:p>
            <a:r>
              <a:rPr lang="en-US" sz="4000" dirty="0" smtClean="0"/>
              <a:t>George Washington</a:t>
            </a:r>
            <a:endParaRPr lang="en-US" sz="4000" dirty="0"/>
          </a:p>
        </p:txBody>
      </p:sp>
      <p:pic>
        <p:nvPicPr>
          <p:cNvPr id="4" name="Picture 3" descr="george_washington_1795.jpg"/>
          <p:cNvPicPr>
            <a:picLocks noChangeAspect="1"/>
          </p:cNvPicPr>
          <p:nvPr/>
        </p:nvPicPr>
        <p:blipFill>
          <a:blip r:embed="rId2" cstate="print"/>
          <a:stretch>
            <a:fillRect/>
          </a:stretch>
        </p:blipFill>
        <p:spPr>
          <a:xfrm>
            <a:off x="609600" y="1524000"/>
            <a:ext cx="3980688" cy="4664869"/>
          </a:xfrm>
          <a:prstGeom prst="rect">
            <a:avLst/>
          </a:prstGeom>
        </p:spPr>
      </p:pic>
      <p:sp>
        <p:nvSpPr>
          <p:cNvPr id="5" name="TextBox 4"/>
          <p:cNvSpPr txBox="1"/>
          <p:nvPr/>
        </p:nvSpPr>
        <p:spPr>
          <a:xfrm>
            <a:off x="5029200" y="1981200"/>
            <a:ext cx="3048000" cy="4247317"/>
          </a:xfrm>
          <a:prstGeom prst="rect">
            <a:avLst/>
          </a:prstGeom>
          <a:noFill/>
        </p:spPr>
        <p:txBody>
          <a:bodyPr wrap="square" rtlCol="0">
            <a:spAutoFit/>
          </a:bodyPr>
          <a:lstStyle/>
          <a:p>
            <a:r>
              <a:rPr lang="en-US" sz="2800" dirty="0" smtClean="0"/>
              <a:t>served as president of the convention</a:t>
            </a:r>
          </a:p>
          <a:p>
            <a:endParaRPr lang="en-US" sz="2800" dirty="0" smtClean="0"/>
          </a:p>
          <a:p>
            <a:r>
              <a:rPr lang="en-US" sz="2800" dirty="0" smtClean="0"/>
              <a:t>had to be talked into attending as he was retired from public service</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685800"/>
            <a:ext cx="6477000" cy="1015663"/>
          </a:xfrm>
          <a:prstGeom prst="rect">
            <a:avLst/>
          </a:prstGeom>
          <a:noFill/>
        </p:spPr>
        <p:txBody>
          <a:bodyPr wrap="square" rtlCol="0">
            <a:spAutoFit/>
          </a:bodyPr>
          <a:lstStyle/>
          <a:p>
            <a:r>
              <a:rPr lang="en-US" sz="6000" dirty="0" smtClean="0"/>
              <a:t>Competing Plans</a:t>
            </a:r>
            <a:endParaRPr lang="en-US" sz="6000" dirty="0"/>
          </a:p>
        </p:txBody>
      </p:sp>
      <p:sp>
        <p:nvSpPr>
          <p:cNvPr id="3" name="TextBox 2"/>
          <p:cNvSpPr txBox="1"/>
          <p:nvPr/>
        </p:nvSpPr>
        <p:spPr>
          <a:xfrm>
            <a:off x="457200" y="1981200"/>
            <a:ext cx="3276600" cy="646331"/>
          </a:xfrm>
          <a:prstGeom prst="rect">
            <a:avLst/>
          </a:prstGeom>
          <a:noFill/>
        </p:spPr>
        <p:txBody>
          <a:bodyPr wrap="square" rtlCol="0">
            <a:spAutoFit/>
          </a:bodyPr>
          <a:lstStyle/>
          <a:p>
            <a:r>
              <a:rPr lang="en-US" sz="3600" dirty="0" smtClean="0"/>
              <a:t>Virginia Plan</a:t>
            </a:r>
            <a:endParaRPr lang="en-US" sz="3600" dirty="0"/>
          </a:p>
        </p:txBody>
      </p:sp>
      <p:sp>
        <p:nvSpPr>
          <p:cNvPr id="4" name="TextBox 3"/>
          <p:cNvSpPr txBox="1"/>
          <p:nvPr/>
        </p:nvSpPr>
        <p:spPr>
          <a:xfrm>
            <a:off x="4800600" y="1981200"/>
            <a:ext cx="3657600" cy="646331"/>
          </a:xfrm>
          <a:prstGeom prst="rect">
            <a:avLst/>
          </a:prstGeom>
          <a:noFill/>
        </p:spPr>
        <p:txBody>
          <a:bodyPr wrap="square" rtlCol="0">
            <a:spAutoFit/>
          </a:bodyPr>
          <a:lstStyle/>
          <a:p>
            <a:r>
              <a:rPr lang="en-US" sz="3600" dirty="0" smtClean="0"/>
              <a:t>New Jersey Plan</a:t>
            </a:r>
            <a:endParaRPr lang="en-US" sz="3600" dirty="0"/>
          </a:p>
        </p:txBody>
      </p:sp>
      <p:sp>
        <p:nvSpPr>
          <p:cNvPr id="5" name="TextBox 4"/>
          <p:cNvSpPr txBox="1"/>
          <p:nvPr/>
        </p:nvSpPr>
        <p:spPr>
          <a:xfrm>
            <a:off x="457200" y="3962400"/>
            <a:ext cx="2971800" cy="2677656"/>
          </a:xfrm>
          <a:prstGeom prst="rect">
            <a:avLst/>
          </a:prstGeom>
          <a:noFill/>
        </p:spPr>
        <p:txBody>
          <a:bodyPr wrap="square" rtlCol="0">
            <a:spAutoFit/>
          </a:bodyPr>
          <a:lstStyle/>
          <a:p>
            <a:r>
              <a:rPr lang="en-US" sz="2800" dirty="0" smtClean="0"/>
              <a:t>* favored by the large states</a:t>
            </a:r>
          </a:p>
          <a:p>
            <a:endParaRPr lang="en-US" sz="2800" dirty="0" smtClean="0"/>
          </a:p>
          <a:p>
            <a:r>
              <a:rPr lang="en-US" sz="2800" dirty="0" smtClean="0"/>
              <a:t>* representation  was to be based on population</a:t>
            </a:r>
            <a:endParaRPr lang="en-US" sz="2800" dirty="0"/>
          </a:p>
        </p:txBody>
      </p:sp>
      <p:sp>
        <p:nvSpPr>
          <p:cNvPr id="6" name="TextBox 5"/>
          <p:cNvSpPr txBox="1"/>
          <p:nvPr/>
        </p:nvSpPr>
        <p:spPr>
          <a:xfrm>
            <a:off x="4953000" y="3810000"/>
            <a:ext cx="3276600" cy="2677656"/>
          </a:xfrm>
          <a:prstGeom prst="rect">
            <a:avLst/>
          </a:prstGeom>
          <a:noFill/>
        </p:spPr>
        <p:txBody>
          <a:bodyPr wrap="square" rtlCol="0">
            <a:spAutoFit/>
          </a:bodyPr>
          <a:lstStyle/>
          <a:p>
            <a:pPr>
              <a:buFont typeface="Arial" charset="0"/>
              <a:buChar char="•"/>
            </a:pPr>
            <a:r>
              <a:rPr lang="en-US" sz="2800" dirty="0" smtClean="0"/>
              <a:t>favored  by the small states</a:t>
            </a:r>
          </a:p>
          <a:p>
            <a:pPr>
              <a:buFont typeface="Arial" charset="0"/>
              <a:buChar char="•"/>
            </a:pPr>
            <a:endParaRPr lang="en-US" sz="2800" dirty="0" smtClean="0"/>
          </a:p>
          <a:p>
            <a:pPr>
              <a:buFont typeface="Arial" charset="0"/>
              <a:buChar char="•"/>
            </a:pPr>
            <a:r>
              <a:rPr lang="en-US" sz="2800" dirty="0" smtClean="0"/>
              <a:t>representation was to be based equally:  one state=one vote</a:t>
            </a:r>
            <a:endParaRPr lang="en-US" sz="2800" dirty="0"/>
          </a:p>
        </p:txBody>
      </p:sp>
      <p:pic>
        <p:nvPicPr>
          <p:cNvPr id="7" name="Picture 6" descr="EdRandolph.jpg"/>
          <p:cNvPicPr>
            <a:picLocks noChangeAspect="1"/>
          </p:cNvPicPr>
          <p:nvPr/>
        </p:nvPicPr>
        <p:blipFill>
          <a:blip r:embed="rId2" cstate="print"/>
          <a:stretch>
            <a:fillRect/>
          </a:stretch>
        </p:blipFill>
        <p:spPr>
          <a:xfrm>
            <a:off x="457200" y="2667000"/>
            <a:ext cx="914400" cy="1258645"/>
          </a:xfrm>
          <a:prstGeom prst="rect">
            <a:avLst/>
          </a:prstGeom>
        </p:spPr>
      </p:pic>
      <p:sp>
        <p:nvSpPr>
          <p:cNvPr id="8" name="TextBox 7"/>
          <p:cNvSpPr txBox="1"/>
          <p:nvPr/>
        </p:nvSpPr>
        <p:spPr>
          <a:xfrm>
            <a:off x="1600200" y="2743200"/>
            <a:ext cx="2667000" cy="1200329"/>
          </a:xfrm>
          <a:prstGeom prst="rect">
            <a:avLst/>
          </a:prstGeom>
          <a:noFill/>
        </p:spPr>
        <p:txBody>
          <a:bodyPr wrap="square" rtlCol="0">
            <a:spAutoFit/>
          </a:bodyPr>
          <a:lstStyle/>
          <a:p>
            <a:r>
              <a:rPr lang="en-US" dirty="0" smtClean="0"/>
              <a:t>Edmund Randolph- popular governor of Virginia presented the plan</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promise.bmp"/>
          <p:cNvPicPr>
            <a:picLocks noChangeAspect="1"/>
          </p:cNvPicPr>
          <p:nvPr/>
        </p:nvPicPr>
        <p:blipFill>
          <a:blip r:embed="rId2" cstate="print"/>
          <a:stretch>
            <a:fillRect/>
          </a:stretch>
        </p:blipFill>
        <p:spPr>
          <a:xfrm>
            <a:off x="838200" y="381000"/>
            <a:ext cx="4905375" cy="5646475"/>
          </a:xfrm>
          <a:prstGeom prst="rect">
            <a:avLst/>
          </a:prstGeom>
        </p:spPr>
      </p:pic>
      <p:sp>
        <p:nvSpPr>
          <p:cNvPr id="3" name="TextBox 2"/>
          <p:cNvSpPr txBox="1"/>
          <p:nvPr/>
        </p:nvSpPr>
        <p:spPr>
          <a:xfrm>
            <a:off x="1600200" y="6019800"/>
            <a:ext cx="3657600" cy="707886"/>
          </a:xfrm>
          <a:prstGeom prst="rect">
            <a:avLst/>
          </a:prstGeom>
          <a:noFill/>
        </p:spPr>
        <p:txBody>
          <a:bodyPr wrap="square" rtlCol="0">
            <a:spAutoFit/>
          </a:bodyPr>
          <a:lstStyle/>
          <a:p>
            <a:r>
              <a:rPr lang="en-US" sz="4000" dirty="0" smtClean="0"/>
              <a:t>Compromise</a:t>
            </a:r>
            <a:endParaRPr lang="en-US" sz="4000" dirty="0"/>
          </a:p>
        </p:txBody>
      </p:sp>
      <p:sp>
        <p:nvSpPr>
          <p:cNvPr id="4" name="TextBox 3"/>
          <p:cNvSpPr txBox="1"/>
          <p:nvPr/>
        </p:nvSpPr>
        <p:spPr>
          <a:xfrm>
            <a:off x="6019800" y="1981200"/>
            <a:ext cx="2514600" cy="2677656"/>
          </a:xfrm>
          <a:prstGeom prst="rect">
            <a:avLst/>
          </a:prstGeom>
          <a:noFill/>
        </p:spPr>
        <p:txBody>
          <a:bodyPr wrap="square" rtlCol="0">
            <a:spAutoFit/>
          </a:bodyPr>
          <a:lstStyle/>
          <a:p>
            <a:r>
              <a:rPr lang="en-US" sz="2800" dirty="0" smtClean="0"/>
              <a:t>A compromise is when both sides give up something in order to reach an agreement</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838200"/>
            <a:ext cx="8458200" cy="1015663"/>
          </a:xfrm>
          <a:prstGeom prst="rect">
            <a:avLst/>
          </a:prstGeom>
          <a:noFill/>
        </p:spPr>
        <p:txBody>
          <a:bodyPr wrap="square" rtlCol="0">
            <a:spAutoFit/>
          </a:bodyPr>
          <a:lstStyle/>
          <a:p>
            <a:pPr algn="ctr"/>
            <a:r>
              <a:rPr lang="en-US" sz="6000" dirty="0" smtClean="0"/>
              <a:t>The Great Compromise</a:t>
            </a:r>
            <a:endParaRPr lang="en-US" sz="6000" dirty="0"/>
          </a:p>
        </p:txBody>
      </p:sp>
      <p:sp>
        <p:nvSpPr>
          <p:cNvPr id="3" name="TextBox 2"/>
          <p:cNvSpPr txBox="1"/>
          <p:nvPr/>
        </p:nvSpPr>
        <p:spPr>
          <a:xfrm>
            <a:off x="990600" y="2209800"/>
            <a:ext cx="7010400" cy="3939540"/>
          </a:xfrm>
          <a:prstGeom prst="rect">
            <a:avLst/>
          </a:prstGeom>
          <a:noFill/>
        </p:spPr>
        <p:txBody>
          <a:bodyPr wrap="square" rtlCol="0">
            <a:spAutoFit/>
          </a:bodyPr>
          <a:lstStyle/>
          <a:p>
            <a:r>
              <a:rPr lang="en-US" dirty="0" smtClean="0"/>
              <a:t>*proposed by Roger Sherman, sometimes called the </a:t>
            </a:r>
          </a:p>
          <a:p>
            <a:r>
              <a:rPr lang="en-US" dirty="0" smtClean="0"/>
              <a:t>“Sherman Compromise” or the “Connecticut Compromise”</a:t>
            </a:r>
          </a:p>
          <a:p>
            <a:endParaRPr lang="en-US" dirty="0" smtClean="0"/>
          </a:p>
          <a:p>
            <a:pPr>
              <a:buFont typeface="Arial" charset="0"/>
              <a:buChar char="•"/>
            </a:pPr>
            <a:r>
              <a:rPr lang="en-US" sz="2800" dirty="0" smtClean="0"/>
              <a:t>stated that there would be equal representation in the Senate (which satisfied the small states), </a:t>
            </a:r>
          </a:p>
          <a:p>
            <a:pPr>
              <a:buFont typeface="Arial" charset="0"/>
              <a:buChar char="•"/>
            </a:pPr>
            <a:endParaRPr lang="en-US" sz="2800" dirty="0" smtClean="0"/>
          </a:p>
          <a:p>
            <a:pPr>
              <a:buFont typeface="Arial" charset="0"/>
              <a:buChar char="•"/>
            </a:pPr>
            <a:r>
              <a:rPr lang="en-US" sz="2800" dirty="0" smtClean="0"/>
              <a:t>but the House of Representatives would be based on population (which satisfied the large states)</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09600"/>
            <a:ext cx="8686800" cy="1938992"/>
          </a:xfrm>
          <a:prstGeom prst="rect">
            <a:avLst/>
          </a:prstGeom>
          <a:noFill/>
        </p:spPr>
        <p:txBody>
          <a:bodyPr wrap="square" rtlCol="0">
            <a:spAutoFit/>
          </a:bodyPr>
          <a:lstStyle/>
          <a:p>
            <a:pPr algn="ctr"/>
            <a:r>
              <a:rPr lang="en-US" sz="6000" dirty="0" smtClean="0"/>
              <a:t>The Three-Fifths Compromise</a:t>
            </a:r>
            <a:endParaRPr lang="en-US" sz="6000" dirty="0"/>
          </a:p>
        </p:txBody>
      </p:sp>
      <p:sp>
        <p:nvSpPr>
          <p:cNvPr id="3" name="TextBox 2"/>
          <p:cNvSpPr txBox="1"/>
          <p:nvPr/>
        </p:nvSpPr>
        <p:spPr>
          <a:xfrm>
            <a:off x="228600" y="2667000"/>
            <a:ext cx="8763000" cy="1077218"/>
          </a:xfrm>
          <a:prstGeom prst="rect">
            <a:avLst/>
          </a:prstGeom>
          <a:noFill/>
        </p:spPr>
        <p:txBody>
          <a:bodyPr wrap="square" rtlCol="0">
            <a:spAutoFit/>
          </a:bodyPr>
          <a:lstStyle/>
          <a:p>
            <a:r>
              <a:rPr lang="en-US" sz="2800" dirty="0" smtClean="0"/>
              <a:t>Background: </a:t>
            </a:r>
            <a:r>
              <a:rPr lang="en-US" dirty="0" smtClean="0"/>
              <a:t>slave states wanted slaves to count as part of the population for determining representation, but not as part of the population for determining taxes owed </a:t>
            </a:r>
            <a:endParaRPr lang="en-US" dirty="0"/>
          </a:p>
        </p:txBody>
      </p:sp>
      <p:sp>
        <p:nvSpPr>
          <p:cNvPr id="4" name="TextBox 3"/>
          <p:cNvSpPr txBox="1"/>
          <p:nvPr/>
        </p:nvSpPr>
        <p:spPr>
          <a:xfrm>
            <a:off x="304800" y="3810000"/>
            <a:ext cx="8610600" cy="923330"/>
          </a:xfrm>
          <a:prstGeom prst="rect">
            <a:avLst/>
          </a:prstGeom>
          <a:noFill/>
        </p:spPr>
        <p:txBody>
          <a:bodyPr wrap="square" rtlCol="0">
            <a:spAutoFit/>
          </a:bodyPr>
          <a:lstStyle/>
          <a:p>
            <a:r>
              <a:rPr lang="en-US" dirty="0" smtClean="0"/>
              <a:t>*  The Three-Fifths Compromise established that enslaved people would be counted as  3/5 of a population for both representation and leveling taxes.  In other words for every five slaves, the state would count three toward their population.</a:t>
            </a:r>
            <a:endParaRPr lang="en-US" dirty="0"/>
          </a:p>
        </p:txBody>
      </p:sp>
      <p:sp>
        <p:nvSpPr>
          <p:cNvPr id="5" name="TextBox 4"/>
          <p:cNvSpPr txBox="1"/>
          <p:nvPr/>
        </p:nvSpPr>
        <p:spPr>
          <a:xfrm>
            <a:off x="304800" y="5715000"/>
            <a:ext cx="8534400" cy="646331"/>
          </a:xfrm>
          <a:prstGeom prst="rect">
            <a:avLst/>
          </a:prstGeom>
          <a:noFill/>
        </p:spPr>
        <p:txBody>
          <a:bodyPr wrap="square" rtlCol="0">
            <a:spAutoFit/>
          </a:bodyPr>
          <a:lstStyle/>
          <a:p>
            <a:r>
              <a:rPr lang="en-US" dirty="0" smtClean="0"/>
              <a:t>Without this compromise, the Southern states made clear they would not have confederated into one Union.</a:t>
            </a:r>
            <a:endParaRPr lang="en-US" dirty="0"/>
          </a:p>
        </p:txBody>
      </p:sp>
      <p:sp>
        <p:nvSpPr>
          <p:cNvPr id="6" name="TextBox 5"/>
          <p:cNvSpPr txBox="1"/>
          <p:nvPr/>
        </p:nvSpPr>
        <p:spPr>
          <a:xfrm>
            <a:off x="228600" y="4953000"/>
            <a:ext cx="8305800" cy="369332"/>
          </a:xfrm>
          <a:prstGeom prst="rect">
            <a:avLst/>
          </a:prstGeom>
          <a:noFill/>
        </p:spPr>
        <p:txBody>
          <a:bodyPr wrap="square" rtlCol="0">
            <a:spAutoFit/>
          </a:bodyPr>
          <a:lstStyle/>
          <a:p>
            <a:r>
              <a:rPr lang="en-US" dirty="0" smtClean="0"/>
              <a:t>*   It also set a date (1808) for stopping the importation of slaves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458200" cy="1015663"/>
          </a:xfrm>
          <a:prstGeom prst="rect">
            <a:avLst/>
          </a:prstGeom>
          <a:noFill/>
        </p:spPr>
        <p:txBody>
          <a:bodyPr wrap="square" rtlCol="0">
            <a:spAutoFit/>
          </a:bodyPr>
          <a:lstStyle/>
          <a:p>
            <a:pPr algn="ctr"/>
            <a:r>
              <a:rPr lang="en-US" sz="6000" dirty="0" smtClean="0"/>
              <a:t>The Constitution</a:t>
            </a:r>
            <a:endParaRPr lang="en-US" sz="6000" dirty="0"/>
          </a:p>
        </p:txBody>
      </p:sp>
      <p:pic>
        <p:nvPicPr>
          <p:cNvPr id="3" name="Picture 2" descr="Constitution.jpg"/>
          <p:cNvPicPr>
            <a:picLocks noChangeAspect="1"/>
          </p:cNvPicPr>
          <p:nvPr/>
        </p:nvPicPr>
        <p:blipFill>
          <a:blip r:embed="rId2" cstate="print"/>
          <a:stretch>
            <a:fillRect/>
          </a:stretch>
        </p:blipFill>
        <p:spPr>
          <a:xfrm>
            <a:off x="761999" y="1447800"/>
            <a:ext cx="4281957" cy="5181600"/>
          </a:xfrm>
          <a:prstGeom prst="rect">
            <a:avLst/>
          </a:prstGeom>
        </p:spPr>
      </p:pic>
      <p:sp>
        <p:nvSpPr>
          <p:cNvPr id="4" name="TextBox 3"/>
          <p:cNvSpPr txBox="1"/>
          <p:nvPr/>
        </p:nvSpPr>
        <p:spPr>
          <a:xfrm>
            <a:off x="5257800" y="1600200"/>
            <a:ext cx="3352800" cy="4893647"/>
          </a:xfrm>
          <a:prstGeom prst="rect">
            <a:avLst/>
          </a:prstGeom>
          <a:noFill/>
        </p:spPr>
        <p:txBody>
          <a:bodyPr wrap="square" rtlCol="0">
            <a:spAutoFit/>
          </a:bodyPr>
          <a:lstStyle/>
          <a:p>
            <a:r>
              <a:rPr lang="en-US" sz="2400" dirty="0" smtClean="0"/>
              <a:t>The Constitution is the framework for our country, the supreme law. </a:t>
            </a:r>
          </a:p>
          <a:p>
            <a:endParaRPr lang="en-US" sz="2400" dirty="0" smtClean="0"/>
          </a:p>
          <a:p>
            <a:r>
              <a:rPr lang="en-US" sz="2400" dirty="0" smtClean="0"/>
              <a:t>It tells precisely how the government is to operate.</a:t>
            </a:r>
          </a:p>
          <a:p>
            <a:endParaRPr lang="en-US" sz="2400" dirty="0" smtClean="0"/>
          </a:p>
          <a:p>
            <a:r>
              <a:rPr lang="en-US" sz="2400" dirty="0" smtClean="0"/>
              <a:t>It provides all the rules and qualifications for every role in the government</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eamble-to-the-constitution.jpg"/>
          <p:cNvPicPr>
            <a:picLocks noChangeAspect="1"/>
          </p:cNvPicPr>
          <p:nvPr/>
        </p:nvPicPr>
        <p:blipFill>
          <a:blip r:embed="rId2" cstate="print"/>
          <a:stretch>
            <a:fillRect/>
          </a:stretch>
        </p:blipFill>
        <p:spPr>
          <a:xfrm>
            <a:off x="228600" y="228600"/>
            <a:ext cx="5262086" cy="6400800"/>
          </a:xfrm>
          <a:prstGeom prst="rect">
            <a:avLst/>
          </a:prstGeom>
        </p:spPr>
      </p:pic>
      <p:sp>
        <p:nvSpPr>
          <p:cNvPr id="3" name="TextBox 2"/>
          <p:cNvSpPr txBox="1"/>
          <p:nvPr/>
        </p:nvSpPr>
        <p:spPr>
          <a:xfrm>
            <a:off x="5410200" y="609600"/>
            <a:ext cx="3733800" cy="707886"/>
          </a:xfrm>
          <a:prstGeom prst="rect">
            <a:avLst/>
          </a:prstGeom>
          <a:noFill/>
        </p:spPr>
        <p:txBody>
          <a:bodyPr wrap="square" rtlCol="0">
            <a:spAutoFit/>
          </a:bodyPr>
          <a:lstStyle/>
          <a:p>
            <a:pPr algn="ctr"/>
            <a:r>
              <a:rPr lang="en-US" sz="4000" dirty="0" smtClean="0"/>
              <a:t>The Preamble</a:t>
            </a:r>
            <a:endParaRPr lang="en-US" sz="4000" dirty="0"/>
          </a:p>
        </p:txBody>
      </p:sp>
      <p:sp>
        <p:nvSpPr>
          <p:cNvPr id="4" name="TextBox 3"/>
          <p:cNvSpPr txBox="1"/>
          <p:nvPr/>
        </p:nvSpPr>
        <p:spPr>
          <a:xfrm>
            <a:off x="5562600" y="1752600"/>
            <a:ext cx="3124200" cy="4154984"/>
          </a:xfrm>
          <a:prstGeom prst="rect">
            <a:avLst/>
          </a:prstGeom>
          <a:noFill/>
        </p:spPr>
        <p:txBody>
          <a:bodyPr wrap="square" rtlCol="0">
            <a:spAutoFit/>
          </a:bodyPr>
          <a:lstStyle/>
          <a:p>
            <a:r>
              <a:rPr lang="en-US" sz="2800" dirty="0" smtClean="0"/>
              <a:t>The Preamble is the opening of the Constitution.</a:t>
            </a:r>
          </a:p>
          <a:p>
            <a:endParaRPr lang="en-US" sz="2800" dirty="0" smtClean="0"/>
          </a:p>
          <a:p>
            <a:r>
              <a:rPr lang="en-US" sz="2800" dirty="0" smtClean="0"/>
              <a:t>It states clearly that our new government is to be run by</a:t>
            </a:r>
          </a:p>
          <a:p>
            <a:r>
              <a:rPr lang="en-US" sz="2800" dirty="0" smtClean="0"/>
              <a:t> </a:t>
            </a:r>
            <a:r>
              <a:rPr lang="en-US" sz="4000" dirty="0" smtClean="0"/>
              <a:t>“the people”</a:t>
            </a:r>
            <a:endParaRPr lang="en-US" sz="4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371600"/>
            <a:ext cx="8229600" cy="4524315"/>
          </a:xfrm>
          <a:prstGeom prst="rect">
            <a:avLst/>
          </a:prstGeom>
          <a:noFill/>
        </p:spPr>
        <p:txBody>
          <a:bodyPr wrap="square" rtlCol="0">
            <a:spAutoFit/>
          </a:bodyPr>
          <a:lstStyle/>
          <a:p>
            <a:r>
              <a:rPr lang="en-US" sz="3600" dirty="0" smtClean="0"/>
              <a:t>reserved  powers-  </a:t>
            </a:r>
            <a:r>
              <a:rPr lang="en-US" dirty="0" smtClean="0"/>
              <a:t>powers left or “reserved” for the states  </a:t>
            </a:r>
          </a:p>
          <a:p>
            <a:endParaRPr lang="en-US" dirty="0" smtClean="0"/>
          </a:p>
          <a:p>
            <a:r>
              <a:rPr lang="en-US" dirty="0" smtClean="0"/>
              <a:t>in other words, if the Constitution does not state it is the responsibility of the federal government, it is left to the states to decide</a:t>
            </a:r>
          </a:p>
          <a:p>
            <a:endParaRPr lang="en-US" dirty="0" smtClean="0"/>
          </a:p>
          <a:p>
            <a:endParaRPr lang="en-US" dirty="0" smtClean="0"/>
          </a:p>
          <a:p>
            <a:endParaRPr lang="en-US" dirty="0" smtClean="0"/>
          </a:p>
          <a:p>
            <a:endParaRPr lang="en-US" dirty="0" smtClean="0"/>
          </a:p>
          <a:p>
            <a:r>
              <a:rPr lang="en-US" sz="3600" dirty="0" smtClean="0"/>
              <a:t>separation of powers-</a:t>
            </a:r>
            <a:r>
              <a:rPr lang="en-US" dirty="0" smtClean="0"/>
              <a:t> sets up the role and responsibilities of each branch of government</a:t>
            </a:r>
            <a:endParaRPr lang="en-US" sz="3600" dirty="0" smtClean="0"/>
          </a:p>
          <a:p>
            <a:endParaRPr lang="en-US" sz="3600" dirty="0" smtClean="0"/>
          </a:p>
          <a:p>
            <a:r>
              <a:rPr lang="en-US" dirty="0" smtClean="0"/>
              <a:t>in other words, each branch has certain responsibilities and can not infringe on the powers of another branch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ecksandbalances.gif"/>
          <p:cNvPicPr>
            <a:picLocks noChangeAspect="1"/>
          </p:cNvPicPr>
          <p:nvPr/>
        </p:nvPicPr>
        <p:blipFill>
          <a:blip r:embed="rId2" cstate="print"/>
          <a:stretch>
            <a:fillRect/>
          </a:stretch>
        </p:blipFill>
        <p:spPr>
          <a:xfrm>
            <a:off x="533400" y="1066800"/>
            <a:ext cx="4515173" cy="3505200"/>
          </a:xfrm>
          <a:prstGeom prst="rect">
            <a:avLst/>
          </a:prstGeom>
        </p:spPr>
      </p:pic>
      <p:sp>
        <p:nvSpPr>
          <p:cNvPr id="3" name="TextBox 2"/>
          <p:cNvSpPr txBox="1"/>
          <p:nvPr/>
        </p:nvSpPr>
        <p:spPr>
          <a:xfrm>
            <a:off x="228600" y="304800"/>
            <a:ext cx="5486400" cy="707886"/>
          </a:xfrm>
          <a:prstGeom prst="rect">
            <a:avLst/>
          </a:prstGeom>
          <a:noFill/>
        </p:spPr>
        <p:txBody>
          <a:bodyPr wrap="square" rtlCol="0">
            <a:spAutoFit/>
          </a:bodyPr>
          <a:lstStyle/>
          <a:p>
            <a:pPr algn="ctr"/>
            <a:r>
              <a:rPr lang="en-US" sz="4000" dirty="0" smtClean="0"/>
              <a:t>Checks and Balances</a:t>
            </a:r>
            <a:endParaRPr lang="en-US" sz="4000" dirty="0"/>
          </a:p>
        </p:txBody>
      </p:sp>
      <p:sp>
        <p:nvSpPr>
          <p:cNvPr id="4" name="TextBox 3"/>
          <p:cNvSpPr txBox="1"/>
          <p:nvPr/>
        </p:nvSpPr>
        <p:spPr>
          <a:xfrm>
            <a:off x="609600" y="5257800"/>
            <a:ext cx="5867400" cy="1138773"/>
          </a:xfrm>
          <a:prstGeom prst="rect">
            <a:avLst/>
          </a:prstGeom>
          <a:noFill/>
        </p:spPr>
        <p:txBody>
          <a:bodyPr wrap="square" rtlCol="0">
            <a:spAutoFit/>
          </a:bodyPr>
          <a:lstStyle/>
          <a:p>
            <a:r>
              <a:rPr lang="en-US" sz="4000" dirty="0" smtClean="0"/>
              <a:t>veto- </a:t>
            </a:r>
            <a:r>
              <a:rPr lang="en-US" sz="2800" dirty="0" smtClean="0"/>
              <a:t>when the president refuses to sign a bill into law</a:t>
            </a:r>
            <a:endParaRPr lang="en-US" sz="2800" dirty="0"/>
          </a:p>
        </p:txBody>
      </p:sp>
      <p:pic>
        <p:nvPicPr>
          <p:cNvPr id="5" name="Picture 4" descr="veto.jpg"/>
          <p:cNvPicPr>
            <a:picLocks noChangeAspect="1"/>
          </p:cNvPicPr>
          <p:nvPr/>
        </p:nvPicPr>
        <p:blipFill>
          <a:blip r:embed="rId3" cstate="print"/>
          <a:stretch>
            <a:fillRect/>
          </a:stretch>
        </p:blipFill>
        <p:spPr>
          <a:xfrm>
            <a:off x="6400800" y="4953000"/>
            <a:ext cx="2273300" cy="1548107"/>
          </a:xfrm>
          <a:prstGeom prst="rect">
            <a:avLst/>
          </a:prstGeom>
        </p:spPr>
      </p:pic>
      <p:sp>
        <p:nvSpPr>
          <p:cNvPr id="6" name="TextBox 5"/>
          <p:cNvSpPr txBox="1"/>
          <p:nvPr/>
        </p:nvSpPr>
        <p:spPr>
          <a:xfrm>
            <a:off x="5105400" y="914400"/>
            <a:ext cx="3352800" cy="3539430"/>
          </a:xfrm>
          <a:prstGeom prst="rect">
            <a:avLst/>
          </a:prstGeom>
          <a:noFill/>
        </p:spPr>
        <p:txBody>
          <a:bodyPr wrap="square" rtlCol="0">
            <a:spAutoFit/>
          </a:bodyPr>
          <a:lstStyle/>
          <a:p>
            <a:r>
              <a:rPr lang="en-US" sz="2800" dirty="0" smtClean="0"/>
              <a:t>a system allowing one branch of government to keep the other branches in “check”, or prohibit them from becoming too powerful</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457200"/>
            <a:ext cx="3352800" cy="1219200"/>
          </a:xfrm>
        </p:spPr>
        <p:txBody>
          <a:bodyPr>
            <a:noAutofit/>
          </a:bodyPr>
          <a:lstStyle/>
          <a:p>
            <a:pPr algn="ctr"/>
            <a:r>
              <a:rPr lang="en-US" sz="2800" dirty="0" smtClean="0"/>
              <a:t>Articles of Confederation</a:t>
            </a:r>
            <a:endParaRPr lang="en-US" sz="2800" dirty="0"/>
          </a:p>
        </p:txBody>
      </p:sp>
      <p:pic>
        <p:nvPicPr>
          <p:cNvPr id="5" name="Picture Placeholder 4" descr="Articles%20of%20Confederation.jpg"/>
          <p:cNvPicPr>
            <a:picLocks noGrp="1" noChangeAspect="1"/>
          </p:cNvPicPr>
          <p:nvPr>
            <p:ph type="pic" idx="1"/>
          </p:nvPr>
        </p:nvPicPr>
        <p:blipFill>
          <a:blip r:embed="rId2" cstate="print"/>
          <a:srcRect t="24666" b="24666"/>
          <a:stretch>
            <a:fillRect/>
          </a:stretch>
        </p:blipFill>
        <p:spPr>
          <a:xfrm>
            <a:off x="457200" y="457200"/>
            <a:ext cx="5112707" cy="5715000"/>
          </a:xfrm>
        </p:spPr>
      </p:pic>
      <p:sp>
        <p:nvSpPr>
          <p:cNvPr id="4" name="Text Placeholder 3"/>
          <p:cNvSpPr>
            <a:spLocks noGrp="1"/>
          </p:cNvSpPr>
          <p:nvPr>
            <p:ph type="body" sz="half" idx="2"/>
          </p:nvPr>
        </p:nvSpPr>
        <p:spPr>
          <a:xfrm>
            <a:off x="5715000" y="1676400"/>
            <a:ext cx="2971800" cy="4343400"/>
          </a:xfrm>
        </p:spPr>
        <p:txBody>
          <a:bodyPr>
            <a:noAutofit/>
          </a:bodyPr>
          <a:lstStyle/>
          <a:p>
            <a:r>
              <a:rPr lang="en-US" sz="2000" dirty="0" smtClean="0"/>
              <a:t>*first official government of the United States</a:t>
            </a:r>
          </a:p>
          <a:p>
            <a:r>
              <a:rPr lang="en-US" sz="2000" dirty="0" smtClean="0"/>
              <a:t>*created a “firm league of friendship”</a:t>
            </a:r>
          </a:p>
          <a:p>
            <a:r>
              <a:rPr lang="en-US" sz="2000" dirty="0" smtClean="0"/>
              <a:t>* weak central government made it ineffective as it could not enforce laws</a:t>
            </a: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ranches.jpg"/>
          <p:cNvPicPr>
            <a:picLocks noChangeAspect="1"/>
          </p:cNvPicPr>
          <p:nvPr/>
        </p:nvPicPr>
        <p:blipFill>
          <a:blip r:embed="rId2" cstate="print"/>
          <a:stretch>
            <a:fillRect/>
          </a:stretch>
        </p:blipFill>
        <p:spPr>
          <a:xfrm>
            <a:off x="228600" y="228600"/>
            <a:ext cx="8686800" cy="4700587"/>
          </a:xfrm>
          <a:prstGeom prst="rect">
            <a:avLst/>
          </a:prstGeom>
        </p:spPr>
      </p:pic>
      <p:sp>
        <p:nvSpPr>
          <p:cNvPr id="3" name="TextBox 2"/>
          <p:cNvSpPr txBox="1"/>
          <p:nvPr/>
        </p:nvSpPr>
        <p:spPr>
          <a:xfrm>
            <a:off x="457200" y="5105400"/>
            <a:ext cx="2133600" cy="646331"/>
          </a:xfrm>
          <a:prstGeom prst="rect">
            <a:avLst/>
          </a:prstGeom>
          <a:noFill/>
        </p:spPr>
        <p:txBody>
          <a:bodyPr wrap="square" rtlCol="0">
            <a:spAutoFit/>
          </a:bodyPr>
          <a:lstStyle/>
          <a:p>
            <a:r>
              <a:rPr lang="en-US" dirty="0" smtClean="0"/>
              <a:t>*enforces  the laws</a:t>
            </a:r>
          </a:p>
          <a:p>
            <a:r>
              <a:rPr lang="en-US" dirty="0" smtClean="0"/>
              <a:t>* President</a:t>
            </a:r>
            <a:endParaRPr lang="en-US" dirty="0"/>
          </a:p>
        </p:txBody>
      </p:sp>
      <p:sp>
        <p:nvSpPr>
          <p:cNvPr id="4" name="TextBox 3"/>
          <p:cNvSpPr txBox="1"/>
          <p:nvPr/>
        </p:nvSpPr>
        <p:spPr>
          <a:xfrm>
            <a:off x="2895600" y="5181600"/>
            <a:ext cx="3124200" cy="1200329"/>
          </a:xfrm>
          <a:prstGeom prst="rect">
            <a:avLst/>
          </a:prstGeom>
          <a:noFill/>
        </p:spPr>
        <p:txBody>
          <a:bodyPr wrap="square" rtlCol="0">
            <a:spAutoFit/>
          </a:bodyPr>
          <a:lstStyle/>
          <a:p>
            <a:r>
              <a:rPr lang="en-US" dirty="0" smtClean="0"/>
              <a:t>*makes the laws</a:t>
            </a:r>
          </a:p>
          <a:p>
            <a:pPr>
              <a:buFont typeface="Arial" charset="0"/>
              <a:buChar char="•"/>
            </a:pPr>
            <a:r>
              <a:rPr lang="en-US" dirty="0" smtClean="0"/>
              <a:t>Congress</a:t>
            </a:r>
          </a:p>
          <a:p>
            <a:r>
              <a:rPr lang="en-US" dirty="0" smtClean="0"/>
              <a:t>    *Senate</a:t>
            </a:r>
          </a:p>
          <a:p>
            <a:r>
              <a:rPr lang="en-US" dirty="0" smtClean="0"/>
              <a:t>    *House of Representatives</a:t>
            </a:r>
            <a:endParaRPr lang="en-US" dirty="0"/>
          </a:p>
        </p:txBody>
      </p:sp>
      <p:sp>
        <p:nvSpPr>
          <p:cNvPr id="5" name="TextBox 4"/>
          <p:cNvSpPr txBox="1"/>
          <p:nvPr/>
        </p:nvSpPr>
        <p:spPr>
          <a:xfrm>
            <a:off x="6172200" y="5105400"/>
            <a:ext cx="2971800" cy="646331"/>
          </a:xfrm>
          <a:prstGeom prst="rect">
            <a:avLst/>
          </a:prstGeom>
          <a:noFill/>
        </p:spPr>
        <p:txBody>
          <a:bodyPr wrap="square" rtlCol="0">
            <a:spAutoFit/>
          </a:bodyPr>
          <a:lstStyle/>
          <a:p>
            <a:pPr>
              <a:buFont typeface="Arial" charset="0"/>
              <a:buChar char="•"/>
            </a:pPr>
            <a:r>
              <a:rPr lang="en-US" dirty="0" smtClean="0"/>
              <a:t>interprets  the laws</a:t>
            </a:r>
          </a:p>
          <a:p>
            <a:pPr>
              <a:buFont typeface="Arial" charset="0"/>
              <a:buChar char="•"/>
            </a:pPr>
            <a:r>
              <a:rPr lang="en-US" dirty="0" smtClean="0"/>
              <a:t>Supreme Court</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orge mason.gif"/>
          <p:cNvPicPr>
            <a:picLocks noChangeAspect="1"/>
          </p:cNvPicPr>
          <p:nvPr/>
        </p:nvPicPr>
        <p:blipFill>
          <a:blip r:embed="rId2" cstate="print"/>
          <a:stretch>
            <a:fillRect/>
          </a:stretch>
        </p:blipFill>
        <p:spPr>
          <a:xfrm>
            <a:off x="914400" y="685800"/>
            <a:ext cx="2988704" cy="3962400"/>
          </a:xfrm>
          <a:prstGeom prst="rect">
            <a:avLst/>
          </a:prstGeom>
        </p:spPr>
      </p:pic>
      <p:sp>
        <p:nvSpPr>
          <p:cNvPr id="3" name="TextBox 2"/>
          <p:cNvSpPr txBox="1"/>
          <p:nvPr/>
        </p:nvSpPr>
        <p:spPr>
          <a:xfrm>
            <a:off x="838200" y="5029200"/>
            <a:ext cx="3581400" cy="584775"/>
          </a:xfrm>
          <a:prstGeom prst="rect">
            <a:avLst/>
          </a:prstGeom>
          <a:noFill/>
        </p:spPr>
        <p:txBody>
          <a:bodyPr wrap="square" rtlCol="0">
            <a:spAutoFit/>
          </a:bodyPr>
          <a:lstStyle/>
          <a:p>
            <a:r>
              <a:rPr lang="en-US" sz="3200" dirty="0" smtClean="0"/>
              <a:t>Col. George Mason</a:t>
            </a:r>
            <a:endParaRPr lang="en-US" sz="3200" dirty="0"/>
          </a:p>
        </p:txBody>
      </p:sp>
      <p:sp>
        <p:nvSpPr>
          <p:cNvPr id="4" name="TextBox 3"/>
          <p:cNvSpPr txBox="1"/>
          <p:nvPr/>
        </p:nvSpPr>
        <p:spPr>
          <a:xfrm>
            <a:off x="4495800" y="838200"/>
            <a:ext cx="4191000" cy="1815882"/>
          </a:xfrm>
          <a:prstGeom prst="rect">
            <a:avLst/>
          </a:prstGeom>
          <a:noFill/>
        </p:spPr>
        <p:txBody>
          <a:bodyPr wrap="square" rtlCol="0">
            <a:spAutoFit/>
          </a:bodyPr>
          <a:lstStyle/>
          <a:p>
            <a:r>
              <a:rPr lang="en-US" sz="2800" dirty="0" smtClean="0"/>
              <a:t>“I’d sooner chop off  my right hand that put it to the Constitution as it now stands.”</a:t>
            </a:r>
            <a:endParaRPr lang="en-US" sz="2800" dirty="0"/>
          </a:p>
        </p:txBody>
      </p:sp>
      <p:sp>
        <p:nvSpPr>
          <p:cNvPr id="5" name="TextBox 4"/>
          <p:cNvSpPr txBox="1"/>
          <p:nvPr/>
        </p:nvSpPr>
        <p:spPr>
          <a:xfrm>
            <a:off x="4495800" y="3048000"/>
            <a:ext cx="3810000" cy="1754326"/>
          </a:xfrm>
          <a:prstGeom prst="rect">
            <a:avLst/>
          </a:prstGeom>
          <a:noFill/>
        </p:spPr>
        <p:txBody>
          <a:bodyPr wrap="square" rtlCol="0">
            <a:spAutoFit/>
          </a:bodyPr>
          <a:lstStyle/>
          <a:p>
            <a:r>
              <a:rPr lang="en-US" dirty="0" smtClean="0"/>
              <a:t>Mason was worried that there was no Declaration of Rights included.  Others felt it wasn’t necessary since each state already had one and reserved powers left that to the states</a:t>
            </a:r>
            <a:endParaRPr lang="en-US" dirty="0"/>
          </a:p>
        </p:txBody>
      </p:sp>
      <p:sp>
        <p:nvSpPr>
          <p:cNvPr id="6" name="TextBox 5"/>
          <p:cNvSpPr txBox="1"/>
          <p:nvPr/>
        </p:nvSpPr>
        <p:spPr>
          <a:xfrm>
            <a:off x="4572000" y="5334000"/>
            <a:ext cx="3657600" cy="646331"/>
          </a:xfrm>
          <a:prstGeom prst="rect">
            <a:avLst/>
          </a:prstGeom>
          <a:noFill/>
        </p:spPr>
        <p:txBody>
          <a:bodyPr wrap="square" rtlCol="0">
            <a:spAutoFit/>
          </a:bodyPr>
          <a:lstStyle/>
          <a:p>
            <a:r>
              <a:rPr lang="en-US" dirty="0" smtClean="0"/>
              <a:t>this  was indicative of problems getting the Constitution ratified</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shingtonschair.jpg"/>
          <p:cNvPicPr>
            <a:picLocks noChangeAspect="1"/>
          </p:cNvPicPr>
          <p:nvPr/>
        </p:nvPicPr>
        <p:blipFill>
          <a:blip r:embed="rId2" cstate="print"/>
          <a:stretch>
            <a:fillRect/>
          </a:stretch>
        </p:blipFill>
        <p:spPr>
          <a:xfrm>
            <a:off x="228600" y="228600"/>
            <a:ext cx="1981200" cy="2652462"/>
          </a:xfrm>
          <a:prstGeom prst="rect">
            <a:avLst/>
          </a:prstGeom>
        </p:spPr>
      </p:pic>
      <p:pic>
        <p:nvPicPr>
          <p:cNvPr id="3" name="Picture 2" descr="washingtonschairsun.jpg"/>
          <p:cNvPicPr>
            <a:picLocks noChangeAspect="1"/>
          </p:cNvPicPr>
          <p:nvPr/>
        </p:nvPicPr>
        <p:blipFill>
          <a:blip r:embed="rId3" cstate="print"/>
          <a:stretch>
            <a:fillRect/>
          </a:stretch>
        </p:blipFill>
        <p:spPr>
          <a:xfrm>
            <a:off x="2438400" y="609600"/>
            <a:ext cx="6096000" cy="3000375"/>
          </a:xfrm>
          <a:prstGeom prst="rect">
            <a:avLst/>
          </a:prstGeom>
        </p:spPr>
      </p:pic>
      <p:sp>
        <p:nvSpPr>
          <p:cNvPr id="4" name="TextBox 3"/>
          <p:cNvSpPr txBox="1"/>
          <p:nvPr/>
        </p:nvSpPr>
        <p:spPr>
          <a:xfrm>
            <a:off x="838200" y="3657600"/>
            <a:ext cx="7086600" cy="2585323"/>
          </a:xfrm>
          <a:prstGeom prst="rect">
            <a:avLst/>
          </a:prstGeom>
          <a:noFill/>
        </p:spPr>
        <p:txBody>
          <a:bodyPr wrap="square" rtlCol="0">
            <a:spAutoFit/>
          </a:bodyPr>
          <a:lstStyle/>
          <a:p>
            <a:r>
              <a:rPr lang="en-US" dirty="0" smtClean="0"/>
              <a:t>Benjamin Franklin cried tears of joy when it came time to sign the Constitution.  He explained, “I have often looked at that sun behind the president of the convention without being able to tell whether it was rising or setting.  But now, I have the happiness to know that it is a rising and not a setting sun.”</a:t>
            </a:r>
          </a:p>
          <a:p>
            <a:endParaRPr lang="en-US" dirty="0" smtClean="0"/>
          </a:p>
          <a:p>
            <a:r>
              <a:rPr lang="en-US" dirty="0" smtClean="0"/>
              <a:t>He then said , “I consent…to this Constitution because I expect no better.”  Then added, “And I am not sure that it is not the best.”</a:t>
            </a:r>
          </a:p>
          <a:p>
            <a:endParaRPr lang="en-US" dirty="0"/>
          </a:p>
        </p:txBody>
      </p:sp>
      <p:pic>
        <p:nvPicPr>
          <p:cNvPr id="5" name="Picture 4" descr="200px-Benjamin_Franklin_.jpg"/>
          <p:cNvPicPr>
            <a:picLocks noChangeAspect="1"/>
          </p:cNvPicPr>
          <p:nvPr/>
        </p:nvPicPr>
        <p:blipFill>
          <a:blip r:embed="rId4" cstate="print"/>
          <a:stretch>
            <a:fillRect/>
          </a:stretch>
        </p:blipFill>
        <p:spPr>
          <a:xfrm>
            <a:off x="7543800" y="4876800"/>
            <a:ext cx="1270000" cy="156845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2133600"/>
            <a:ext cx="7467600" cy="2492990"/>
          </a:xfrm>
          <a:prstGeom prst="rect">
            <a:avLst/>
          </a:prstGeom>
          <a:noFill/>
        </p:spPr>
        <p:txBody>
          <a:bodyPr wrap="square" rtlCol="0">
            <a:spAutoFit/>
          </a:bodyPr>
          <a:lstStyle/>
          <a:p>
            <a:r>
              <a:rPr lang="en-US" sz="4400" dirty="0" smtClean="0"/>
              <a:t>Federalist</a:t>
            </a:r>
            <a:r>
              <a:rPr lang="en-US" dirty="0" smtClean="0"/>
              <a:t>- </a:t>
            </a:r>
            <a:r>
              <a:rPr lang="en-US" sz="2800" dirty="0" smtClean="0"/>
              <a:t>one who supported the Constitution</a:t>
            </a:r>
          </a:p>
          <a:p>
            <a:endParaRPr lang="en-US" sz="2800" dirty="0" smtClean="0"/>
          </a:p>
          <a:p>
            <a:r>
              <a:rPr lang="en-US" sz="2800" dirty="0" smtClean="0"/>
              <a:t>Federalists supported a strong central Government</a:t>
            </a:r>
            <a:endParaRPr lang="en-US" sz="2800" dirty="0"/>
          </a:p>
        </p:txBody>
      </p:sp>
      <p:sp>
        <p:nvSpPr>
          <p:cNvPr id="4" name="TextBox 3"/>
          <p:cNvSpPr txBox="1"/>
          <p:nvPr/>
        </p:nvSpPr>
        <p:spPr>
          <a:xfrm>
            <a:off x="457200" y="762000"/>
            <a:ext cx="8077200" cy="769441"/>
          </a:xfrm>
          <a:prstGeom prst="rect">
            <a:avLst/>
          </a:prstGeom>
          <a:noFill/>
        </p:spPr>
        <p:txBody>
          <a:bodyPr wrap="square" rtlCol="0">
            <a:spAutoFit/>
          </a:bodyPr>
          <a:lstStyle/>
          <a:p>
            <a:r>
              <a:rPr lang="en-US" sz="4400" dirty="0" smtClean="0"/>
              <a:t>Federal-</a:t>
            </a:r>
            <a:r>
              <a:rPr lang="en-US" dirty="0" smtClean="0"/>
              <a:t> </a:t>
            </a:r>
            <a:r>
              <a:rPr lang="en-US" sz="2800" dirty="0" smtClean="0"/>
              <a:t>a “national” or “central” government</a:t>
            </a:r>
            <a:endParaRPr lang="en-US" sz="2800" dirty="0"/>
          </a:p>
        </p:txBody>
      </p:sp>
      <p:sp>
        <p:nvSpPr>
          <p:cNvPr id="5" name="TextBox 4"/>
          <p:cNvSpPr txBox="1"/>
          <p:nvPr/>
        </p:nvSpPr>
        <p:spPr>
          <a:xfrm>
            <a:off x="609600" y="5105400"/>
            <a:ext cx="7696200" cy="1138773"/>
          </a:xfrm>
          <a:prstGeom prst="rect">
            <a:avLst/>
          </a:prstGeom>
          <a:noFill/>
        </p:spPr>
        <p:txBody>
          <a:bodyPr wrap="square" rtlCol="0">
            <a:spAutoFit/>
          </a:bodyPr>
          <a:lstStyle/>
          <a:p>
            <a:r>
              <a:rPr lang="en-US" sz="4400" dirty="0" smtClean="0"/>
              <a:t>Antifederalists</a:t>
            </a:r>
            <a:r>
              <a:rPr lang="en-US" dirty="0" smtClean="0"/>
              <a:t>- </a:t>
            </a:r>
            <a:r>
              <a:rPr lang="en-US" sz="2400" dirty="0" smtClean="0"/>
              <a:t>did not support the Constitution</a:t>
            </a: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deralist_authors.png"/>
          <p:cNvPicPr>
            <a:picLocks noChangeAspect="1"/>
          </p:cNvPicPr>
          <p:nvPr/>
        </p:nvPicPr>
        <p:blipFill>
          <a:blip r:embed="rId2" cstate="print"/>
          <a:stretch>
            <a:fillRect/>
          </a:stretch>
        </p:blipFill>
        <p:spPr>
          <a:xfrm>
            <a:off x="228600" y="381000"/>
            <a:ext cx="5105400" cy="5410200"/>
          </a:xfrm>
          <a:prstGeom prst="rect">
            <a:avLst/>
          </a:prstGeom>
        </p:spPr>
      </p:pic>
      <p:sp>
        <p:nvSpPr>
          <p:cNvPr id="3" name="TextBox 2"/>
          <p:cNvSpPr txBox="1"/>
          <p:nvPr/>
        </p:nvSpPr>
        <p:spPr>
          <a:xfrm>
            <a:off x="609600" y="4038600"/>
            <a:ext cx="1295400" cy="646331"/>
          </a:xfrm>
          <a:prstGeom prst="rect">
            <a:avLst/>
          </a:prstGeom>
          <a:noFill/>
        </p:spPr>
        <p:txBody>
          <a:bodyPr wrap="square" rtlCol="0">
            <a:spAutoFit/>
          </a:bodyPr>
          <a:lstStyle/>
          <a:p>
            <a:r>
              <a:rPr lang="en-US" dirty="0" smtClean="0"/>
              <a:t>Alexander Hamilton</a:t>
            </a:r>
            <a:endParaRPr lang="en-US" dirty="0"/>
          </a:p>
        </p:txBody>
      </p:sp>
      <p:sp>
        <p:nvSpPr>
          <p:cNvPr id="4" name="TextBox 3"/>
          <p:cNvSpPr txBox="1"/>
          <p:nvPr/>
        </p:nvSpPr>
        <p:spPr>
          <a:xfrm>
            <a:off x="2057400" y="4724400"/>
            <a:ext cx="1143000" cy="646331"/>
          </a:xfrm>
          <a:prstGeom prst="rect">
            <a:avLst/>
          </a:prstGeom>
          <a:noFill/>
        </p:spPr>
        <p:txBody>
          <a:bodyPr wrap="square" rtlCol="0">
            <a:spAutoFit/>
          </a:bodyPr>
          <a:lstStyle/>
          <a:p>
            <a:r>
              <a:rPr lang="en-US" dirty="0" smtClean="0"/>
              <a:t>James Madison</a:t>
            </a:r>
            <a:endParaRPr lang="en-US" dirty="0"/>
          </a:p>
        </p:txBody>
      </p:sp>
      <p:sp>
        <p:nvSpPr>
          <p:cNvPr id="5" name="TextBox 4"/>
          <p:cNvSpPr txBox="1"/>
          <p:nvPr/>
        </p:nvSpPr>
        <p:spPr>
          <a:xfrm>
            <a:off x="3810000" y="3886200"/>
            <a:ext cx="1600200" cy="381000"/>
          </a:xfrm>
          <a:prstGeom prst="rect">
            <a:avLst/>
          </a:prstGeom>
          <a:noFill/>
        </p:spPr>
        <p:txBody>
          <a:bodyPr wrap="square" rtlCol="0">
            <a:spAutoFit/>
          </a:bodyPr>
          <a:lstStyle/>
          <a:p>
            <a:r>
              <a:rPr lang="en-US" dirty="0" smtClean="0"/>
              <a:t>John Jay</a:t>
            </a:r>
            <a:endParaRPr lang="en-US" dirty="0"/>
          </a:p>
        </p:txBody>
      </p:sp>
      <p:pic>
        <p:nvPicPr>
          <p:cNvPr id="6" name="Picture 5" descr="federalist.jpg"/>
          <p:cNvPicPr>
            <a:picLocks noChangeAspect="1"/>
          </p:cNvPicPr>
          <p:nvPr/>
        </p:nvPicPr>
        <p:blipFill>
          <a:blip r:embed="rId3" cstate="print"/>
          <a:stretch>
            <a:fillRect/>
          </a:stretch>
        </p:blipFill>
        <p:spPr>
          <a:xfrm>
            <a:off x="5562600" y="381000"/>
            <a:ext cx="2947035" cy="5410200"/>
          </a:xfrm>
          <a:prstGeom prst="rect">
            <a:avLst/>
          </a:prstGeom>
        </p:spPr>
      </p:pic>
      <p:sp>
        <p:nvSpPr>
          <p:cNvPr id="7" name="TextBox 6"/>
          <p:cNvSpPr txBox="1"/>
          <p:nvPr/>
        </p:nvSpPr>
        <p:spPr>
          <a:xfrm>
            <a:off x="228600" y="5791200"/>
            <a:ext cx="8229600" cy="954107"/>
          </a:xfrm>
          <a:prstGeom prst="rect">
            <a:avLst/>
          </a:prstGeom>
          <a:noFill/>
        </p:spPr>
        <p:txBody>
          <a:bodyPr wrap="square" rtlCol="0">
            <a:spAutoFit/>
          </a:bodyPr>
          <a:lstStyle/>
          <a:p>
            <a:r>
              <a:rPr lang="en-US" sz="3200" i="1" dirty="0" smtClean="0"/>
              <a:t>The Federalist </a:t>
            </a:r>
            <a:r>
              <a:rPr lang="en-US" sz="2400" dirty="0" smtClean="0"/>
              <a:t>was a collection of essays written to persuade people to ratify the Constitution.</a:t>
            </a:r>
            <a:endParaRPr lang="en-US" sz="2400"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mendment.jpg"/>
          <p:cNvPicPr>
            <a:picLocks noChangeAspect="1"/>
          </p:cNvPicPr>
          <p:nvPr/>
        </p:nvPicPr>
        <p:blipFill>
          <a:blip r:embed="rId2" cstate="print"/>
          <a:stretch>
            <a:fillRect/>
          </a:stretch>
        </p:blipFill>
        <p:spPr>
          <a:xfrm>
            <a:off x="838200" y="381000"/>
            <a:ext cx="1905000" cy="1644908"/>
          </a:xfrm>
          <a:prstGeom prst="rect">
            <a:avLst/>
          </a:prstGeom>
        </p:spPr>
      </p:pic>
      <p:sp>
        <p:nvSpPr>
          <p:cNvPr id="3" name="TextBox 2"/>
          <p:cNvSpPr txBox="1"/>
          <p:nvPr/>
        </p:nvSpPr>
        <p:spPr>
          <a:xfrm>
            <a:off x="2895600" y="609600"/>
            <a:ext cx="4800600" cy="984885"/>
          </a:xfrm>
          <a:prstGeom prst="rect">
            <a:avLst/>
          </a:prstGeom>
          <a:noFill/>
        </p:spPr>
        <p:txBody>
          <a:bodyPr wrap="square" rtlCol="0">
            <a:spAutoFit/>
          </a:bodyPr>
          <a:lstStyle/>
          <a:p>
            <a:r>
              <a:rPr lang="en-US" sz="4000" dirty="0" smtClean="0"/>
              <a:t>Amendment-</a:t>
            </a:r>
            <a:r>
              <a:rPr lang="en-US" dirty="0" smtClean="0"/>
              <a:t> an addition, or change , to the Constitution</a:t>
            </a:r>
            <a:endParaRPr lang="en-US" dirty="0"/>
          </a:p>
        </p:txBody>
      </p:sp>
      <p:pic>
        <p:nvPicPr>
          <p:cNvPr id="4" name="Picture 3" descr="bill-of-rights-01.gif"/>
          <p:cNvPicPr>
            <a:picLocks noChangeAspect="1"/>
          </p:cNvPicPr>
          <p:nvPr/>
        </p:nvPicPr>
        <p:blipFill>
          <a:blip r:embed="rId3" cstate="print"/>
          <a:stretch>
            <a:fillRect/>
          </a:stretch>
        </p:blipFill>
        <p:spPr>
          <a:xfrm>
            <a:off x="609600" y="2209800"/>
            <a:ext cx="4757999" cy="4387479"/>
          </a:xfrm>
          <a:prstGeom prst="rect">
            <a:avLst/>
          </a:prstGeom>
        </p:spPr>
      </p:pic>
      <p:sp>
        <p:nvSpPr>
          <p:cNvPr id="5" name="TextBox 4"/>
          <p:cNvSpPr txBox="1"/>
          <p:nvPr/>
        </p:nvSpPr>
        <p:spPr>
          <a:xfrm>
            <a:off x="5486400" y="1676400"/>
            <a:ext cx="3505200" cy="4524315"/>
          </a:xfrm>
          <a:prstGeom prst="rect">
            <a:avLst/>
          </a:prstGeom>
          <a:noFill/>
        </p:spPr>
        <p:txBody>
          <a:bodyPr wrap="square" rtlCol="0">
            <a:spAutoFit/>
          </a:bodyPr>
          <a:lstStyle/>
          <a:p>
            <a:r>
              <a:rPr lang="en-US" sz="2400" dirty="0" smtClean="0"/>
              <a:t>The first 10 amendments to the Constitution</a:t>
            </a:r>
          </a:p>
          <a:p>
            <a:endParaRPr lang="en-US" sz="2400" dirty="0" smtClean="0"/>
          </a:p>
          <a:p>
            <a:r>
              <a:rPr lang="en-US" sz="2400" dirty="0" smtClean="0"/>
              <a:t>these  amendments guarantee that our basic rights can not be inhibited, or taken away, by the government.  As Jefferson said in the Declaration of Independence, they </a:t>
            </a:r>
            <a:r>
              <a:rPr lang="en-US" sz="2400" smtClean="0"/>
              <a:t>are “unalienable</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enjamin-franklin.jpg"/>
          <p:cNvPicPr>
            <a:picLocks noChangeAspect="1"/>
          </p:cNvPicPr>
          <p:nvPr/>
        </p:nvPicPr>
        <p:blipFill>
          <a:blip r:embed="rId2" cstate="print"/>
          <a:stretch>
            <a:fillRect/>
          </a:stretch>
        </p:blipFill>
        <p:spPr>
          <a:xfrm>
            <a:off x="533399" y="533400"/>
            <a:ext cx="4278923" cy="5562600"/>
          </a:xfrm>
          <a:prstGeom prst="rect">
            <a:avLst/>
          </a:prstGeom>
        </p:spPr>
      </p:pic>
      <p:sp>
        <p:nvSpPr>
          <p:cNvPr id="4" name="TextBox 3"/>
          <p:cNvSpPr txBox="1"/>
          <p:nvPr/>
        </p:nvSpPr>
        <p:spPr>
          <a:xfrm>
            <a:off x="4953000" y="533400"/>
            <a:ext cx="3810000" cy="1600438"/>
          </a:xfrm>
          <a:prstGeom prst="rect">
            <a:avLst/>
          </a:prstGeom>
          <a:noFill/>
        </p:spPr>
        <p:txBody>
          <a:bodyPr wrap="square" rtlCol="0">
            <a:spAutoFit/>
          </a:bodyPr>
          <a:lstStyle/>
          <a:p>
            <a:r>
              <a:rPr lang="en-US" sz="4000" dirty="0" smtClean="0"/>
              <a:t>“A republic, if you can keep it.”        </a:t>
            </a:r>
          </a:p>
          <a:p>
            <a:r>
              <a:rPr lang="en-US" dirty="0" smtClean="0"/>
              <a:t>Benjamin Franklin</a:t>
            </a:r>
            <a:endParaRPr lang="en-US" dirty="0"/>
          </a:p>
        </p:txBody>
      </p:sp>
      <p:sp>
        <p:nvSpPr>
          <p:cNvPr id="5" name="TextBox 4"/>
          <p:cNvSpPr txBox="1"/>
          <p:nvPr/>
        </p:nvSpPr>
        <p:spPr>
          <a:xfrm>
            <a:off x="5105400" y="2514600"/>
            <a:ext cx="3733800" cy="4122718"/>
          </a:xfrm>
          <a:prstGeom prst="rect">
            <a:avLst/>
          </a:prstGeom>
          <a:noFill/>
        </p:spPr>
        <p:txBody>
          <a:bodyPr wrap="square" rtlCol="0">
            <a:spAutoFit/>
          </a:bodyPr>
          <a:lstStyle/>
          <a:p>
            <a:r>
              <a:rPr lang="en-US" sz="2800" dirty="0" smtClean="0"/>
              <a:t>The Constitution allows “the people” to govern themselves, but it requires responsibilities of all citizens in order to continue to guarantee the freedoms and rights we enjoy.</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4114800"/>
            <a:ext cx="8458200" cy="2554545"/>
          </a:xfrm>
          <a:prstGeom prst="rect">
            <a:avLst/>
          </a:prstGeom>
          <a:noFill/>
        </p:spPr>
        <p:txBody>
          <a:bodyPr wrap="square" rtlCol="0">
            <a:spAutoFit/>
          </a:bodyPr>
          <a:lstStyle/>
          <a:p>
            <a:r>
              <a:rPr lang="en-US" sz="3200" dirty="0" smtClean="0"/>
              <a:t>ratify- to officially approve</a:t>
            </a:r>
          </a:p>
          <a:p>
            <a:endParaRPr lang="en-US" sz="3200" dirty="0" smtClean="0"/>
          </a:p>
          <a:p>
            <a:r>
              <a:rPr lang="en-US" sz="3200" dirty="0" smtClean="0"/>
              <a:t>*legislative branch- makes laws</a:t>
            </a:r>
          </a:p>
          <a:p>
            <a:r>
              <a:rPr lang="en-US" sz="3200" dirty="0" smtClean="0"/>
              <a:t>*executive  branch- enforces laws</a:t>
            </a:r>
          </a:p>
          <a:p>
            <a:r>
              <a:rPr lang="en-US" sz="3200" dirty="0" smtClean="0"/>
              <a:t>*judicial branch- interprets laws</a:t>
            </a:r>
            <a:endParaRPr lang="en-US" sz="3200" dirty="0"/>
          </a:p>
        </p:txBody>
      </p:sp>
      <p:pic>
        <p:nvPicPr>
          <p:cNvPr id="6" name="Picture 5" descr="branches.jpg"/>
          <p:cNvPicPr>
            <a:picLocks noChangeAspect="1"/>
          </p:cNvPicPr>
          <p:nvPr/>
        </p:nvPicPr>
        <p:blipFill>
          <a:blip r:embed="rId2" cstate="print"/>
          <a:stretch>
            <a:fillRect/>
          </a:stretch>
        </p:blipFill>
        <p:spPr>
          <a:xfrm>
            <a:off x="533400" y="228600"/>
            <a:ext cx="8001000" cy="36576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flation.jpg"/>
          <p:cNvPicPr>
            <a:picLocks noChangeAspect="1"/>
          </p:cNvPicPr>
          <p:nvPr/>
        </p:nvPicPr>
        <p:blipFill>
          <a:blip r:embed="rId2" cstate="print"/>
          <a:stretch>
            <a:fillRect/>
          </a:stretch>
        </p:blipFill>
        <p:spPr>
          <a:xfrm>
            <a:off x="457200" y="304800"/>
            <a:ext cx="5562600" cy="4800599"/>
          </a:xfrm>
          <a:prstGeom prst="rect">
            <a:avLst/>
          </a:prstGeom>
        </p:spPr>
      </p:pic>
      <p:pic>
        <p:nvPicPr>
          <p:cNvPr id="3" name="Picture 2" descr="inflation 2.gif"/>
          <p:cNvPicPr>
            <a:picLocks noChangeAspect="1"/>
          </p:cNvPicPr>
          <p:nvPr/>
        </p:nvPicPr>
        <p:blipFill>
          <a:blip r:embed="rId3" cstate="print"/>
          <a:stretch>
            <a:fillRect/>
          </a:stretch>
        </p:blipFill>
        <p:spPr>
          <a:xfrm>
            <a:off x="5943600" y="304800"/>
            <a:ext cx="2971800" cy="4267200"/>
          </a:xfrm>
          <a:prstGeom prst="rect">
            <a:avLst/>
          </a:prstGeom>
        </p:spPr>
      </p:pic>
      <p:sp>
        <p:nvSpPr>
          <p:cNvPr id="4" name="TextBox 3"/>
          <p:cNvSpPr txBox="1"/>
          <p:nvPr/>
        </p:nvSpPr>
        <p:spPr>
          <a:xfrm>
            <a:off x="762000" y="5029200"/>
            <a:ext cx="8001000" cy="1323439"/>
          </a:xfrm>
          <a:prstGeom prst="rect">
            <a:avLst/>
          </a:prstGeom>
          <a:noFill/>
        </p:spPr>
        <p:txBody>
          <a:bodyPr wrap="square" rtlCol="0">
            <a:spAutoFit/>
          </a:bodyPr>
          <a:lstStyle/>
          <a:p>
            <a:r>
              <a:rPr lang="en-US" sz="4000" dirty="0" smtClean="0"/>
              <a:t>inflation- prices rise faster than income</a:t>
            </a:r>
            <a:endParaRPr lang="en-US" sz="4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ysrebellion.jpg"/>
          <p:cNvPicPr>
            <a:picLocks noChangeAspect="1"/>
          </p:cNvPicPr>
          <p:nvPr/>
        </p:nvPicPr>
        <p:blipFill>
          <a:blip r:embed="rId2" cstate="print"/>
          <a:stretch>
            <a:fillRect/>
          </a:stretch>
        </p:blipFill>
        <p:spPr>
          <a:xfrm>
            <a:off x="3733800" y="1600200"/>
            <a:ext cx="4648200" cy="2590800"/>
          </a:xfrm>
          <a:prstGeom prst="rect">
            <a:avLst/>
          </a:prstGeom>
        </p:spPr>
      </p:pic>
      <p:pic>
        <p:nvPicPr>
          <p:cNvPr id="3" name="Picture 2" descr="shays_daniel.gif"/>
          <p:cNvPicPr>
            <a:picLocks noChangeAspect="1"/>
          </p:cNvPicPr>
          <p:nvPr/>
        </p:nvPicPr>
        <p:blipFill>
          <a:blip r:embed="rId3" cstate="print"/>
          <a:stretch>
            <a:fillRect/>
          </a:stretch>
        </p:blipFill>
        <p:spPr>
          <a:xfrm>
            <a:off x="533400" y="2133600"/>
            <a:ext cx="3131654" cy="4191000"/>
          </a:xfrm>
          <a:prstGeom prst="rect">
            <a:avLst/>
          </a:prstGeom>
        </p:spPr>
      </p:pic>
      <p:sp>
        <p:nvSpPr>
          <p:cNvPr id="4" name="TextBox 3"/>
          <p:cNvSpPr txBox="1"/>
          <p:nvPr/>
        </p:nvSpPr>
        <p:spPr>
          <a:xfrm>
            <a:off x="0" y="228600"/>
            <a:ext cx="8763000" cy="1323439"/>
          </a:xfrm>
          <a:prstGeom prst="rect">
            <a:avLst/>
          </a:prstGeom>
          <a:noFill/>
        </p:spPr>
        <p:txBody>
          <a:bodyPr wrap="square" rtlCol="0">
            <a:spAutoFit/>
          </a:bodyPr>
          <a:lstStyle/>
          <a:p>
            <a:r>
              <a:rPr lang="en-US" sz="3200" dirty="0" smtClean="0"/>
              <a:t>Shays’ Rebellion- </a:t>
            </a:r>
            <a:r>
              <a:rPr lang="en-US" sz="2400" dirty="0" smtClean="0"/>
              <a:t>led by Daniel Shays, this uprising of angry citizens showed the weakness of the new government as the Articles limited Congress from enforcing any laws created</a:t>
            </a:r>
            <a:endParaRPr lang="en-US" sz="2400" dirty="0"/>
          </a:p>
        </p:txBody>
      </p:sp>
      <p:sp>
        <p:nvSpPr>
          <p:cNvPr id="5" name="TextBox 4"/>
          <p:cNvSpPr txBox="1"/>
          <p:nvPr/>
        </p:nvSpPr>
        <p:spPr>
          <a:xfrm>
            <a:off x="1143000" y="6324600"/>
            <a:ext cx="3429000" cy="369332"/>
          </a:xfrm>
          <a:prstGeom prst="rect">
            <a:avLst/>
          </a:prstGeom>
          <a:noFill/>
        </p:spPr>
        <p:txBody>
          <a:bodyPr wrap="square" rtlCol="0">
            <a:spAutoFit/>
          </a:bodyPr>
          <a:lstStyle/>
          <a:p>
            <a:r>
              <a:rPr lang="en-US" dirty="0" smtClean="0"/>
              <a:t>Daniel Shays</a:t>
            </a:r>
            <a:endParaRPr lang="en-US" dirty="0"/>
          </a:p>
        </p:txBody>
      </p:sp>
      <p:pic>
        <p:nvPicPr>
          <p:cNvPr id="7" name="Picture 6" descr="Patrick-Henry.gif"/>
          <p:cNvPicPr>
            <a:picLocks noChangeAspect="1"/>
          </p:cNvPicPr>
          <p:nvPr/>
        </p:nvPicPr>
        <p:blipFill>
          <a:blip r:embed="rId4" cstate="print"/>
          <a:stretch>
            <a:fillRect/>
          </a:stretch>
        </p:blipFill>
        <p:spPr>
          <a:xfrm>
            <a:off x="4114800" y="4267200"/>
            <a:ext cx="2071483" cy="2409825"/>
          </a:xfrm>
          <a:prstGeom prst="rect">
            <a:avLst/>
          </a:prstGeom>
        </p:spPr>
      </p:pic>
      <p:sp>
        <p:nvSpPr>
          <p:cNvPr id="8" name="TextBox 7"/>
          <p:cNvSpPr txBox="1"/>
          <p:nvPr/>
        </p:nvSpPr>
        <p:spPr>
          <a:xfrm>
            <a:off x="6400800" y="4800600"/>
            <a:ext cx="2514600" cy="1477328"/>
          </a:xfrm>
          <a:prstGeom prst="rect">
            <a:avLst/>
          </a:prstGeom>
          <a:noFill/>
        </p:spPr>
        <p:txBody>
          <a:bodyPr wrap="square" rtlCol="0">
            <a:spAutoFit/>
          </a:bodyPr>
          <a:lstStyle/>
          <a:p>
            <a:r>
              <a:rPr lang="en-US" dirty="0" smtClean="0"/>
              <a:t>“Our body politic is dangerously sick” – Patrick Henry’s observations after Shays’ Rebellion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1" y="685800"/>
            <a:ext cx="4190999" cy="3354765"/>
          </a:xfrm>
          <a:prstGeom prst="rect">
            <a:avLst/>
          </a:prstGeom>
          <a:noFill/>
        </p:spPr>
        <p:txBody>
          <a:bodyPr wrap="square" rtlCol="0">
            <a:spAutoFit/>
          </a:bodyPr>
          <a:lstStyle/>
          <a:p>
            <a:r>
              <a:rPr lang="en-US" sz="3600" dirty="0" smtClean="0"/>
              <a:t>The Northwest Ordinance of 1787-</a:t>
            </a:r>
            <a:r>
              <a:rPr lang="en-US" sz="2000" dirty="0" smtClean="0"/>
              <a:t> the Articles of Confederation did accomplish setting the procedure and requirements for additional states to be allowed into the Union by establishing a  structure pertaining to the Northwest Territory.  </a:t>
            </a:r>
            <a:endParaRPr lang="en-US" sz="3600" dirty="0"/>
          </a:p>
        </p:txBody>
      </p:sp>
      <p:pic>
        <p:nvPicPr>
          <p:cNvPr id="3" name="Picture 2" descr="nwordiancemap.jpg"/>
          <p:cNvPicPr>
            <a:picLocks noChangeAspect="1"/>
          </p:cNvPicPr>
          <p:nvPr/>
        </p:nvPicPr>
        <p:blipFill>
          <a:blip r:embed="rId2" cstate="print"/>
          <a:stretch>
            <a:fillRect/>
          </a:stretch>
        </p:blipFill>
        <p:spPr>
          <a:xfrm>
            <a:off x="4191000" y="381000"/>
            <a:ext cx="4733925" cy="58483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orge_Washington.jpg"/>
          <p:cNvPicPr>
            <a:picLocks noChangeAspect="1"/>
          </p:cNvPicPr>
          <p:nvPr/>
        </p:nvPicPr>
        <p:blipFill>
          <a:blip r:embed="rId2" cstate="print"/>
          <a:stretch>
            <a:fillRect/>
          </a:stretch>
        </p:blipFill>
        <p:spPr>
          <a:xfrm>
            <a:off x="304800" y="304800"/>
            <a:ext cx="4027714" cy="4815354"/>
          </a:xfrm>
          <a:prstGeom prst="rect">
            <a:avLst/>
          </a:prstGeom>
        </p:spPr>
      </p:pic>
      <p:sp>
        <p:nvSpPr>
          <p:cNvPr id="3" name="TextBox 2"/>
          <p:cNvSpPr txBox="1"/>
          <p:nvPr/>
        </p:nvSpPr>
        <p:spPr>
          <a:xfrm>
            <a:off x="4419601" y="1066800"/>
            <a:ext cx="4571999" cy="5262979"/>
          </a:xfrm>
          <a:prstGeom prst="rect">
            <a:avLst/>
          </a:prstGeom>
          <a:noFill/>
        </p:spPr>
        <p:txBody>
          <a:bodyPr wrap="square" rtlCol="0">
            <a:spAutoFit/>
          </a:bodyPr>
          <a:lstStyle/>
          <a:p>
            <a:r>
              <a:rPr lang="en-US" sz="2800" dirty="0" smtClean="0"/>
              <a:t>George Washington’s observations concerning the Articles of Confederation:</a:t>
            </a:r>
          </a:p>
          <a:p>
            <a:endParaRPr lang="en-US" sz="2800" dirty="0"/>
          </a:p>
          <a:p>
            <a:r>
              <a:rPr lang="en-US" sz="2800" dirty="0" smtClean="0"/>
              <a:t>“Thirteen pulling against each other and all tugging at the head will soon bring ruin on the whole.”</a:t>
            </a:r>
          </a:p>
          <a:p>
            <a:endParaRPr lang="en-US" sz="2800" dirty="0" smtClean="0"/>
          </a:p>
          <a:p>
            <a:r>
              <a:rPr lang="en-US" sz="2800" dirty="0" smtClean="0"/>
              <a:t>“If the powers of Congress are inadequate, amend or alter them.”</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stitutionalConvention1787.jpg"/>
          <p:cNvPicPr>
            <a:picLocks noChangeAspect="1"/>
          </p:cNvPicPr>
          <p:nvPr/>
        </p:nvPicPr>
        <p:blipFill>
          <a:blip r:embed="rId2" cstate="print"/>
          <a:stretch>
            <a:fillRect/>
          </a:stretch>
        </p:blipFill>
        <p:spPr>
          <a:xfrm>
            <a:off x="685800" y="304800"/>
            <a:ext cx="7848600" cy="4495800"/>
          </a:xfrm>
          <a:prstGeom prst="rect">
            <a:avLst/>
          </a:prstGeom>
        </p:spPr>
      </p:pic>
      <p:sp>
        <p:nvSpPr>
          <p:cNvPr id="3" name="TextBox 2"/>
          <p:cNvSpPr txBox="1"/>
          <p:nvPr/>
        </p:nvSpPr>
        <p:spPr>
          <a:xfrm>
            <a:off x="228600" y="4800600"/>
            <a:ext cx="8686800" cy="707886"/>
          </a:xfrm>
          <a:prstGeom prst="rect">
            <a:avLst/>
          </a:prstGeom>
          <a:noFill/>
        </p:spPr>
        <p:txBody>
          <a:bodyPr wrap="square" rtlCol="0">
            <a:spAutoFit/>
          </a:bodyPr>
          <a:lstStyle/>
          <a:p>
            <a:r>
              <a:rPr lang="en-US" sz="4000" dirty="0" smtClean="0"/>
              <a:t>The Constitutional Convention of 1787</a:t>
            </a:r>
            <a:endParaRPr lang="en-US" sz="4000" dirty="0"/>
          </a:p>
        </p:txBody>
      </p:sp>
      <p:sp>
        <p:nvSpPr>
          <p:cNvPr id="4" name="TextBox 3"/>
          <p:cNvSpPr txBox="1"/>
          <p:nvPr/>
        </p:nvSpPr>
        <p:spPr>
          <a:xfrm>
            <a:off x="533400" y="5486400"/>
            <a:ext cx="8001000" cy="646331"/>
          </a:xfrm>
          <a:prstGeom prst="rect">
            <a:avLst/>
          </a:prstGeom>
          <a:noFill/>
        </p:spPr>
        <p:txBody>
          <a:bodyPr wrap="square" rtlCol="0">
            <a:spAutoFit/>
          </a:bodyPr>
          <a:lstStyle/>
          <a:p>
            <a:r>
              <a:rPr lang="en-US" dirty="0"/>
              <a:t>w</a:t>
            </a:r>
            <a:r>
              <a:rPr lang="en-US" dirty="0" smtClean="0"/>
              <a:t>as an effort to fix the problems with the Articles.  Eventually it was decide d to “abolish” the Articles and create a brand new government: The Constitution</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5px-James_Madison.jpg"/>
          <p:cNvPicPr>
            <a:picLocks noChangeAspect="1"/>
          </p:cNvPicPr>
          <p:nvPr/>
        </p:nvPicPr>
        <p:blipFill>
          <a:blip r:embed="rId2" cstate="print"/>
          <a:stretch>
            <a:fillRect/>
          </a:stretch>
        </p:blipFill>
        <p:spPr>
          <a:xfrm>
            <a:off x="304800" y="304800"/>
            <a:ext cx="4038600" cy="5510445"/>
          </a:xfrm>
          <a:prstGeom prst="rect">
            <a:avLst/>
          </a:prstGeom>
        </p:spPr>
      </p:pic>
      <p:sp>
        <p:nvSpPr>
          <p:cNvPr id="3" name="TextBox 2"/>
          <p:cNvSpPr txBox="1"/>
          <p:nvPr/>
        </p:nvSpPr>
        <p:spPr>
          <a:xfrm>
            <a:off x="228600" y="5715000"/>
            <a:ext cx="5867400" cy="923330"/>
          </a:xfrm>
          <a:prstGeom prst="rect">
            <a:avLst/>
          </a:prstGeom>
          <a:noFill/>
        </p:spPr>
        <p:txBody>
          <a:bodyPr wrap="square" rtlCol="0">
            <a:spAutoFit/>
          </a:bodyPr>
          <a:lstStyle/>
          <a:p>
            <a:r>
              <a:rPr lang="en-US" sz="5400" dirty="0" smtClean="0"/>
              <a:t>James Madison</a:t>
            </a:r>
            <a:endParaRPr lang="en-US" sz="5400" dirty="0"/>
          </a:p>
        </p:txBody>
      </p:sp>
      <p:sp>
        <p:nvSpPr>
          <p:cNvPr id="4" name="TextBox 3"/>
          <p:cNvSpPr txBox="1"/>
          <p:nvPr/>
        </p:nvSpPr>
        <p:spPr>
          <a:xfrm>
            <a:off x="4343400" y="304800"/>
            <a:ext cx="4572000" cy="1200329"/>
          </a:xfrm>
          <a:prstGeom prst="rect">
            <a:avLst/>
          </a:prstGeom>
          <a:noFill/>
        </p:spPr>
        <p:txBody>
          <a:bodyPr wrap="square" rtlCol="0">
            <a:spAutoFit/>
          </a:bodyPr>
          <a:lstStyle/>
          <a:p>
            <a:r>
              <a:rPr lang="en-US" sz="3600" dirty="0" smtClean="0"/>
              <a:t>known  as “The Father of the Constitution”</a:t>
            </a:r>
            <a:endParaRPr lang="en-US" sz="3600" dirty="0"/>
          </a:p>
        </p:txBody>
      </p:sp>
      <p:sp>
        <p:nvSpPr>
          <p:cNvPr id="5" name="TextBox 4"/>
          <p:cNvSpPr txBox="1"/>
          <p:nvPr/>
        </p:nvSpPr>
        <p:spPr>
          <a:xfrm>
            <a:off x="4572000" y="1600200"/>
            <a:ext cx="4572000" cy="4401205"/>
          </a:xfrm>
          <a:prstGeom prst="rect">
            <a:avLst/>
          </a:prstGeom>
          <a:noFill/>
        </p:spPr>
        <p:txBody>
          <a:bodyPr wrap="square" rtlCol="0">
            <a:spAutoFit/>
          </a:bodyPr>
          <a:lstStyle/>
          <a:p>
            <a:r>
              <a:rPr lang="en-US" sz="2800" dirty="0" smtClean="0"/>
              <a:t>*the Convention was basically his idea and he staked his reputation on its success</a:t>
            </a:r>
          </a:p>
          <a:p>
            <a:pPr>
              <a:buFont typeface="Arial" charset="0"/>
              <a:buChar char="•"/>
            </a:pPr>
            <a:r>
              <a:rPr lang="en-US" sz="2800" dirty="0" smtClean="0"/>
              <a:t>his notes are the most accurate record of the events  which saw the creation of our government</a:t>
            </a:r>
          </a:p>
          <a:p>
            <a:pPr>
              <a:buFont typeface="Arial" charset="0"/>
              <a:buChar char="•"/>
            </a:pPr>
            <a:r>
              <a:rPr lang="en-US" sz="2800" dirty="0"/>
              <a:t>i</a:t>
            </a:r>
            <a:r>
              <a:rPr lang="en-US" sz="2800" dirty="0" smtClean="0"/>
              <a:t>nteresting note: he was terrified of public speaking </a:t>
            </a:r>
            <a:endParaRPr lang="en-US" sz="28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1930</TotalTime>
  <Words>1039</Words>
  <Application>Microsoft Office PowerPoint</Application>
  <PresentationFormat>On-screen Show (4:3)</PresentationFormat>
  <Paragraphs>117</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Paper</vt:lpstr>
      <vt:lpstr>Forming a New Government</vt:lpstr>
      <vt:lpstr>Articles of Confederation</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Ray-Pec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Forming a New Government</dc:title>
  <dc:creator>raypec</dc:creator>
  <cp:lastModifiedBy>dgarrison</cp:lastModifiedBy>
  <cp:revision>171</cp:revision>
  <dcterms:created xsi:type="dcterms:W3CDTF">2010-03-29T12:44:32Z</dcterms:created>
  <dcterms:modified xsi:type="dcterms:W3CDTF">2011-03-21T18:32:08Z</dcterms:modified>
</cp:coreProperties>
</file>