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9253A3C-13E1-4001-9452-B343597F437D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17CDF5-E0F0-4253-9A9C-2BA5425A6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A3C-13E1-4001-9452-B343597F437D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CDF5-E0F0-4253-9A9C-2BA5425A6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9253A3C-13E1-4001-9452-B343597F437D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017CDF5-E0F0-4253-9A9C-2BA5425A6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A3C-13E1-4001-9452-B343597F437D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17CDF5-E0F0-4253-9A9C-2BA5425A6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A3C-13E1-4001-9452-B343597F437D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017CDF5-E0F0-4253-9A9C-2BA5425A6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253A3C-13E1-4001-9452-B343597F437D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17CDF5-E0F0-4253-9A9C-2BA5425A6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253A3C-13E1-4001-9452-B343597F437D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17CDF5-E0F0-4253-9A9C-2BA5425A6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A3C-13E1-4001-9452-B343597F437D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17CDF5-E0F0-4253-9A9C-2BA5425A6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A3C-13E1-4001-9452-B343597F437D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17CDF5-E0F0-4253-9A9C-2BA5425A6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A3C-13E1-4001-9452-B343597F437D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17CDF5-E0F0-4253-9A9C-2BA5425A6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9253A3C-13E1-4001-9452-B343597F437D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017CDF5-E0F0-4253-9A9C-2BA5425A6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253A3C-13E1-4001-9452-B343597F437D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17CDF5-E0F0-4253-9A9C-2BA5425A6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362200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Divided Nation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advTm="43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 Divided Country</a:t>
            </a:r>
            <a:endParaRPr lang="en-US" sz="4400" dirty="0"/>
          </a:p>
        </p:txBody>
      </p:sp>
      <p:pic>
        <p:nvPicPr>
          <p:cNvPr id="7" name="Picture 6" descr="uncletomsca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838200"/>
            <a:ext cx="3581400" cy="5635069"/>
          </a:xfrm>
          <a:prstGeom prst="rect">
            <a:avLst/>
          </a:prstGeom>
        </p:spPr>
      </p:pic>
      <p:pic>
        <p:nvPicPr>
          <p:cNvPr id="8" name="Picture 7" descr="harrietbeecherstow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62000"/>
            <a:ext cx="2362200" cy="29838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7338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Harriet Beecher Stowe wrote </a:t>
            </a:r>
            <a:r>
              <a:rPr lang="en-US" sz="2400" u="sng" dirty="0" smtClean="0"/>
              <a:t>Uncle Tom’s Cabin</a:t>
            </a:r>
            <a:r>
              <a:rPr lang="en-US" sz="2400" dirty="0" smtClean="0"/>
              <a:t> which described the cruelties of slavery and caused the nation to rethink its views on the matter.</a:t>
            </a:r>
            <a:endParaRPr lang="en-US" sz="2400" dirty="0"/>
          </a:p>
        </p:txBody>
      </p:sp>
    </p:spTree>
  </p:cSld>
  <p:clrMapOvr>
    <a:masterClrMapping/>
  </p:clrMapOvr>
  <p:transition advTm="537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DredSco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457200"/>
            <a:ext cx="4542773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381000"/>
            <a:ext cx="3124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Dred</a:t>
            </a:r>
            <a:r>
              <a:rPr lang="en-US" sz="4400" dirty="0" smtClean="0"/>
              <a:t> Scott </a:t>
            </a:r>
            <a:r>
              <a:rPr lang="en-US" sz="2400" dirty="0" smtClean="0"/>
              <a:t>sued for his freedom based on the fact that he had lived in a free state and a free territory.   The Court’s ruling that he was property and therefore had no rights as he was not a citizen.  The decision touched off a firestorm of debate concerning slavery in general.</a:t>
            </a:r>
            <a:endParaRPr lang="en-US" sz="2400" dirty="0"/>
          </a:p>
        </p:txBody>
      </p:sp>
    </p:spTree>
  </p:cSld>
  <p:clrMapOvr>
    <a:masterClrMapping/>
  </p:clrMapOvr>
  <p:transition advTm="509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AbrahamLincol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1"/>
            <a:ext cx="3284982" cy="4876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9436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Abraham Lincoln</a:t>
            </a:r>
            <a:endParaRPr lang="en-US" sz="4400" dirty="0"/>
          </a:p>
        </p:txBody>
      </p:sp>
      <p:pic>
        <p:nvPicPr>
          <p:cNvPr id="8" name="Picture 7" descr="stephenarnolddougl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28599"/>
            <a:ext cx="2057400" cy="2762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5600" y="2895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Stephen Douglas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3810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Abraham Lincoln  gained fame from his debates against Stephen Douglas.  His most famous being the charge, “A house divided upon itself can not stand.”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181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sz="2400" dirty="0" smtClean="0"/>
              <a:t>If slavery is not wrong, then nothing is wrong.”  Abe Lincoln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35814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Lincoln is nominated as the presidential candidate for the newly formed Republican Party.  Several southern states threaten to “secede” if he is elected….he is, and they do.</a:t>
            </a:r>
            <a:endParaRPr lang="en-US" sz="2400" dirty="0"/>
          </a:p>
        </p:txBody>
      </p:sp>
    </p:spTree>
  </p:cSld>
  <p:clrMapOvr>
    <a:masterClrMapping/>
  </p:clrMapOvr>
  <p:transition advTm="775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The first shots are fired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6019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secede- to break away </a:t>
            </a:r>
            <a:endParaRPr lang="en-US" sz="3600" dirty="0"/>
          </a:p>
        </p:txBody>
      </p:sp>
      <p:pic>
        <p:nvPicPr>
          <p:cNvPr id="7" name="Picture 6" descr="confederatestatesfla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914400"/>
            <a:ext cx="2619375" cy="1666875"/>
          </a:xfrm>
          <a:prstGeom prst="rect">
            <a:avLst/>
          </a:prstGeom>
        </p:spPr>
      </p:pic>
      <p:pic>
        <p:nvPicPr>
          <p:cNvPr id="8" name="Picture 7" descr="JeffersonDav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14400"/>
            <a:ext cx="3185160" cy="4976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990600"/>
            <a:ext cx="289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Confederate States of America, or “the Confederacy” was the name given to the states that seceded from the Union in order to form their own country.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44958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Jefferson Davis </a:t>
            </a:r>
            <a:r>
              <a:rPr lang="en-US" sz="2400" dirty="0" smtClean="0"/>
              <a:t> </a:t>
            </a:r>
            <a:r>
              <a:rPr lang="en-US" sz="2400" dirty="0" smtClean="0"/>
              <a:t>former </a:t>
            </a:r>
            <a:r>
              <a:rPr lang="en-US" sz="2400" dirty="0" smtClean="0"/>
              <a:t>Mississippi </a:t>
            </a:r>
            <a:r>
              <a:rPr lang="en-US" sz="2400" dirty="0" smtClean="0"/>
              <a:t>senator was elected president of the Confederacy</a:t>
            </a:r>
            <a:endParaRPr lang="en-US" sz="2400" dirty="0"/>
          </a:p>
        </p:txBody>
      </p:sp>
    </p:spTree>
  </p:cSld>
  <p:clrMapOvr>
    <a:masterClrMapping/>
  </p:clrMapOvr>
  <p:transition advTm="704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ftsumteraf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886200"/>
            <a:ext cx="4914900" cy="2604897"/>
          </a:xfrm>
          <a:prstGeom prst="rect">
            <a:avLst/>
          </a:prstGeom>
        </p:spPr>
      </p:pic>
      <p:pic>
        <p:nvPicPr>
          <p:cNvPr id="7" name="Picture 6" descr="ftsum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4114800" cy="3294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533400"/>
            <a:ext cx="358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Fort Sumter was still under Union control when the Confederacy fired upon it.  This was considered the beginning of the United States Civil War.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8006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</a:t>
            </a:r>
            <a:r>
              <a:rPr lang="en-US" sz="2400" dirty="0" smtClean="0"/>
              <a:t>hotograph of Fort Sumter after the battle.</a:t>
            </a:r>
            <a:endParaRPr lang="en-US" sz="2400" dirty="0"/>
          </a:p>
        </p:txBody>
      </p:sp>
    </p:spTree>
  </p:cSld>
  <p:clrMapOvr>
    <a:masterClrMapping/>
  </p:clrMapOvr>
  <p:transition advTm="578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CivilWar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" y="762000"/>
            <a:ext cx="7891462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Civil War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410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border states- states that bordered the Union and Confederacy.  They refused to supply troops to defend the nation, but did not secede.</a:t>
            </a:r>
            <a:endParaRPr lang="en-US" dirty="0"/>
          </a:p>
        </p:txBody>
      </p:sp>
    </p:spTree>
  </p:cSld>
  <p:clrMapOvr>
    <a:masterClrMapping/>
  </p:clrMapOvr>
  <p:transition advTm="779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762000"/>
          </a:xfrm>
        </p:spPr>
        <p:txBody>
          <a:bodyPr/>
          <a:lstStyle/>
          <a:p>
            <a:r>
              <a:rPr lang="en-US" dirty="0" smtClean="0"/>
              <a:t>North and South Grow Apart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CivilWar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71628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76800"/>
            <a:ext cx="762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sectionalism</a:t>
            </a:r>
            <a:r>
              <a:rPr lang="en-US" sz="2800" dirty="0" smtClean="0"/>
              <a:t>- loyalty to a “section” or region of a country rather than a whole country</a:t>
            </a:r>
            <a:endParaRPr lang="en-US" sz="2800" dirty="0"/>
          </a:p>
        </p:txBody>
      </p:sp>
    </p:spTree>
  </p:cSld>
  <p:clrMapOvr>
    <a:masterClrMapping/>
  </p:clrMapOvr>
  <p:transition advTm="748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algn="ctr"/>
            <a:r>
              <a:rPr lang="en-US" dirty="0" smtClean="0"/>
              <a:t>Slavery in the south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laverych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2857500" cy="2419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121920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economy of the South had developed based on agriculture.  Large plantations growing cash crops such as indigo, rice, tobacco, and eventually </a:t>
            </a:r>
            <a:r>
              <a:rPr lang="en-US" sz="2800" dirty="0" smtClean="0">
                <a:solidFill>
                  <a:srgbClr val="C00000"/>
                </a:solidFill>
              </a:rPr>
              <a:t>cotton</a:t>
            </a:r>
            <a:r>
              <a:rPr lang="en-US" sz="2800" dirty="0" smtClean="0"/>
              <a:t>, were dependent on slave labor.</a:t>
            </a:r>
            <a:endParaRPr lang="en-US" sz="2800" dirty="0"/>
          </a:p>
        </p:txBody>
      </p:sp>
      <p:pic>
        <p:nvPicPr>
          <p:cNvPr id="6" name="Picture 5" descr="cotton%20fi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038600"/>
            <a:ext cx="3505200" cy="2628900"/>
          </a:xfrm>
          <a:prstGeom prst="rect">
            <a:avLst/>
          </a:prstGeom>
        </p:spPr>
      </p:pic>
      <p:pic>
        <p:nvPicPr>
          <p:cNvPr id="7" name="Picture 6" descr="cot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038600"/>
            <a:ext cx="2110154" cy="1828800"/>
          </a:xfrm>
          <a:prstGeom prst="rect">
            <a:avLst/>
          </a:prstGeom>
        </p:spPr>
      </p:pic>
    </p:spTree>
  </p:cSld>
  <p:clrMapOvr>
    <a:masterClrMapping/>
  </p:clrMapOvr>
  <p:transition advTm="76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560176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12954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Advertisements concerning slavery</a:t>
            </a:r>
            <a:endParaRPr lang="en-US" sz="2800" dirty="0"/>
          </a:p>
        </p:txBody>
      </p:sp>
    </p:spTree>
  </p:cSld>
  <p:clrMapOvr>
    <a:masterClrMapping/>
  </p:clrMapOvr>
  <p:transition advTm="623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Resisting slavery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Slaves resisted slavery in many ways:  working slowly, breaking tools, feigning sickness, and escape</a:t>
            </a:r>
            <a:endParaRPr lang="en-US" sz="2800" dirty="0"/>
          </a:p>
        </p:txBody>
      </p:sp>
      <p:pic>
        <p:nvPicPr>
          <p:cNvPr id="7" name="Picture 6" descr="slavefamilycot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4800600" cy="3567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1905000"/>
            <a:ext cx="3276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lave codes- </a:t>
            </a:r>
            <a:r>
              <a:rPr lang="en-US" sz="2800" dirty="0" smtClean="0"/>
              <a:t>laws passed as a means of controlling slaves.  These included forbidding travel, marriage, and even forbidding the teaching of reading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43600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slave  rebellion-  </a:t>
            </a:r>
            <a:r>
              <a:rPr lang="en-US" sz="2400" dirty="0" smtClean="0">
                <a:solidFill>
                  <a:schemeClr val="bg1"/>
                </a:solidFill>
              </a:rPr>
              <a:t>occasionally rebellions occurred, but were always put down viciously.  Afterwards, slave codes would be strengthened.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743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Underground Railroad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Harriet%20Tub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590800"/>
            <a:ext cx="3019425" cy="4048125"/>
          </a:xfrm>
          <a:prstGeom prst="rect">
            <a:avLst/>
          </a:prstGeom>
        </p:spPr>
      </p:pic>
      <p:pic>
        <p:nvPicPr>
          <p:cNvPr id="8" name="Picture 7" descr="underground_railr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3861841" cy="4169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0" y="8382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 real railroad.  It was a loosely organized system of safe houses that helped slaves escape north to freedom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5334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Harriet Tubman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6019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also  known as “Moses” for leading so many people to freedom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715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The Struggle over Slavery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Missouri%20Compromise%20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5267116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90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Various compromises were made over time in an effort to appease both sides of the issue and avoid war.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905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Missouri Compromise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25908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Admitted Missouri as a slave state and Maine as a free state in 1820 in an effort to keep the balance between the two</a:t>
            </a:r>
            <a:endParaRPr lang="en-US" sz="2400" dirty="0"/>
          </a:p>
        </p:txBody>
      </p:sp>
    </p:spTree>
  </p:cSld>
  <p:clrMapOvr>
    <a:masterClrMapping/>
  </p:clrMapOvr>
  <p:transition advTm="760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ompromise of 1850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4681837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36576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Compromise of 1850</a:t>
            </a:r>
            <a:endParaRPr lang="en-US" sz="2800" dirty="0"/>
          </a:p>
        </p:txBody>
      </p:sp>
      <p:pic>
        <p:nvPicPr>
          <p:cNvPr id="6" name="Picture 5" descr="comp1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267200"/>
            <a:ext cx="3208421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381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Compromise of 1850  allowed California to enter as a free state.  In return the North would promise to support the Fugitive Slave Law.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324600" y="3811012"/>
            <a:ext cx="2511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  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8100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Fugitive Slave Law- </a:t>
            </a:r>
            <a:r>
              <a:rPr lang="en-US" sz="2400" dirty="0" smtClean="0"/>
              <a:t>required all escaped slaves to be returned to their owners, even if they had reached freedom.</a:t>
            </a:r>
            <a:endParaRPr lang="en-US" sz="2400" dirty="0"/>
          </a:p>
        </p:txBody>
      </p:sp>
    </p:spTree>
  </p:cSld>
  <p:clrMapOvr>
    <a:masterClrMapping/>
  </p:clrMapOvr>
  <p:transition advTm="759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Bleeding Kansas</a:t>
            </a:r>
            <a:endParaRPr lang="en-US" sz="4800" dirty="0"/>
          </a:p>
        </p:txBody>
      </p:sp>
      <p:pic>
        <p:nvPicPr>
          <p:cNvPr id="5" name="Picture 4" descr="BleedingKansasF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352800"/>
            <a:ext cx="3962201" cy="3312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5421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Kansas-Nebraska Act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858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compromise plan to allow voters in the Kansas Territory and Nebraska Territory to determine if they would be free or slave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148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unfortunate nickname given to Kansas as there was so much fighting between  pro slavery forces and abolitionist</a:t>
            </a:r>
            <a:endParaRPr lang="en-US" sz="2400" dirty="0"/>
          </a:p>
        </p:txBody>
      </p:sp>
      <p:pic>
        <p:nvPicPr>
          <p:cNvPr id="10" name="Picture 9" descr="kansasnebraska act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762000"/>
            <a:ext cx="4191000" cy="2438400"/>
          </a:xfrm>
          <a:prstGeom prst="rect">
            <a:avLst/>
          </a:prstGeom>
        </p:spPr>
      </p:pic>
    </p:spTree>
  </p:cSld>
  <p:clrMapOvr>
    <a:masterClrMapping/>
  </p:clrMapOvr>
  <p:transition advTm="745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613</TotalTime>
  <Words>616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A Divided Nation</vt:lpstr>
      <vt:lpstr>North and South Grow Apart</vt:lpstr>
      <vt:lpstr>Slavery in the south</vt:lpstr>
      <vt:lpstr> </vt:lpstr>
      <vt:lpstr>Resisting slavery</vt:lpstr>
      <vt:lpstr> </vt:lpstr>
      <vt:lpstr>The Struggle over Slavery</vt:lpstr>
      <vt:lpstr> </vt:lpstr>
      <vt:lpstr> </vt:lpstr>
      <vt:lpstr> </vt:lpstr>
      <vt:lpstr> </vt:lpstr>
      <vt:lpstr> </vt:lpstr>
      <vt:lpstr>The first shots are fired</vt:lpstr>
      <vt:lpstr> </vt:lpstr>
      <vt:lpstr> </vt:lpstr>
    </vt:vector>
  </TitlesOfParts>
  <Company>Ray-Pec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Divided Nation</dc:title>
  <dc:creator>raypec</dc:creator>
  <cp:lastModifiedBy>dgarrison</cp:lastModifiedBy>
  <cp:revision>47</cp:revision>
  <dcterms:created xsi:type="dcterms:W3CDTF">2010-04-28T13:43:47Z</dcterms:created>
  <dcterms:modified xsi:type="dcterms:W3CDTF">2012-04-30T18:00:08Z</dcterms:modified>
</cp:coreProperties>
</file>