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56" r:id="rId2"/>
    <p:sldId id="257" r:id="rId3"/>
    <p:sldId id="258" r:id="rId4"/>
    <p:sldId id="298" r:id="rId5"/>
    <p:sldId id="259" r:id="rId6"/>
    <p:sldId id="29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7" r:id="rId24"/>
    <p:sldId id="275" r:id="rId25"/>
    <p:sldId id="278" r:id="rId26"/>
    <p:sldId id="279" r:id="rId27"/>
    <p:sldId id="300" r:id="rId28"/>
    <p:sldId id="301" r:id="rId29"/>
    <p:sldId id="280" r:id="rId30"/>
    <p:sldId id="281" r:id="rId31"/>
    <p:sldId id="282" r:id="rId32"/>
    <p:sldId id="283" r:id="rId33"/>
    <p:sldId id="284" r:id="rId34"/>
    <p:sldId id="285" r:id="rId35"/>
    <p:sldId id="286" r:id="rId36"/>
    <p:sldId id="287" r:id="rId37"/>
    <p:sldId id="289" r:id="rId38"/>
    <p:sldId id="288" r:id="rId39"/>
    <p:sldId id="290" r:id="rId40"/>
    <p:sldId id="291" r:id="rId41"/>
    <p:sldId id="292" r:id="rId42"/>
    <p:sldId id="293" r:id="rId43"/>
    <p:sldId id="294" r:id="rId44"/>
    <p:sldId id="295" r:id="rId45"/>
    <p:sldId id="296" r:id="rId46"/>
    <p:sldId id="29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p:scale>
          <a:sx n="70" d="100"/>
          <a:sy n="70" d="100"/>
        </p:scale>
        <p:origin x="-528" y="-108"/>
      </p:cViewPr>
      <p:guideLst>
        <p:guide orient="horz" pos="2160"/>
        <p:guide pos="2880"/>
      </p:guideLst>
    </p:cSldViewPr>
  </p:slideViewPr>
  <p:outlineViewPr>
    <p:cViewPr>
      <p:scale>
        <a:sx n="33" d="100"/>
        <a:sy n="33" d="100"/>
      </p:scale>
      <p:origin x="48" y="1947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60CBB-4459-43AA-9648-7E3EAE647579}" type="datetimeFigureOut">
              <a:rPr lang="en-US" smtClean="0"/>
              <a:pPr/>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12875-FDB6-4AE0-AD04-E037F4D032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E12875-FDB6-4AE0-AD04-E037F4D032A2}"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B1F17A7-BD1B-4167-8807-128CEC3EBFF5}" type="datetimeFigureOut">
              <a:rPr lang="en-US" smtClean="0"/>
              <a:pPr/>
              <a:t>11/7/2012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FADFBA-B30F-4313-ACC4-0D41CBF7442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1F17A7-BD1B-4167-8807-128CEC3EBFF5}"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FADFBA-B30F-4313-ACC4-0D41CBF7442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0FADFBA-B30F-4313-ACC4-0D41CBF7442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1F17A7-BD1B-4167-8807-128CEC3EBFF5}"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B1F17A7-BD1B-4167-8807-128CEC3EBFF5}" type="datetimeFigureOut">
              <a:rPr lang="en-US" smtClean="0"/>
              <a:pPr/>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0FADFBA-B30F-4313-ACC4-0D41CBF7442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B1F17A7-BD1B-4167-8807-128CEC3EBFF5}" type="datetimeFigureOut">
              <a:rPr lang="en-US" smtClean="0"/>
              <a:pPr/>
              <a:t>11/7/2012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FADFBA-B30F-4313-ACC4-0D41CBF7442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B1F17A7-BD1B-4167-8807-128CEC3EBFF5}" type="datetimeFigureOut">
              <a:rPr lang="en-US" smtClean="0"/>
              <a:pPr/>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FADFBA-B30F-4313-ACC4-0D41CBF7442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B1F17A7-BD1B-4167-8807-128CEC3EBFF5}" type="datetimeFigureOut">
              <a:rPr lang="en-US" smtClean="0"/>
              <a:pPr/>
              <a:t>11/7/2012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0FADFBA-B30F-4313-ACC4-0D41CBF7442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1F17A7-BD1B-4167-8807-128CEC3EBFF5}" type="datetimeFigureOut">
              <a:rPr lang="en-US" smtClean="0"/>
              <a:pPr/>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0FADFBA-B30F-4313-ACC4-0D41CBF744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B1F17A7-BD1B-4167-8807-128CEC3EBFF5}" type="datetimeFigureOut">
              <a:rPr lang="en-US" smtClean="0"/>
              <a:pPr/>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0FADFBA-B30F-4313-ACC4-0D41CBF744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0FADFBA-B30F-4313-ACC4-0D41CBF7442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B1F17A7-BD1B-4167-8807-128CEC3EBFF5}" type="datetimeFigureOut">
              <a:rPr lang="en-US" smtClean="0"/>
              <a:pPr/>
              <a:t>11/7/2012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0FADFBA-B30F-4313-ACC4-0D41CBF7442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B1F17A7-BD1B-4167-8807-128CEC3EBFF5}" type="datetimeFigureOut">
              <a:rPr lang="en-US" smtClean="0"/>
              <a:pPr/>
              <a:t>11/7/2012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B1F17A7-BD1B-4167-8807-128CEC3EBFF5}" type="datetimeFigureOut">
              <a:rPr lang="en-US" smtClean="0"/>
              <a:pPr/>
              <a:t>11/7/2012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0FADFBA-B30F-4313-ACC4-0D41CBF7442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Struggle to Found Colonies</a:t>
            </a:r>
            <a:endParaRPr lang="en-US" dirty="0"/>
          </a:p>
        </p:txBody>
      </p:sp>
      <p:sp>
        <p:nvSpPr>
          <p:cNvPr id="2" name="Title 1"/>
          <p:cNvSpPr>
            <a:spLocks noGrp="1"/>
          </p:cNvSpPr>
          <p:nvPr>
            <p:ph type="ctrTitle"/>
          </p:nvPr>
        </p:nvSpPr>
        <p:spPr/>
        <p:txBody>
          <a:bodyPr/>
          <a:lstStyle/>
          <a:p>
            <a:r>
              <a:rPr lang="en-US" dirty="0" smtClean="0"/>
              <a:t>Chapter 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Jamestown</a:t>
            </a:r>
            <a:endParaRPr lang="en-US" dirty="0"/>
          </a:p>
        </p:txBody>
      </p:sp>
      <p:sp>
        <p:nvSpPr>
          <p:cNvPr id="3" name="Content Placeholder 2"/>
          <p:cNvSpPr>
            <a:spLocks noGrp="1"/>
          </p:cNvSpPr>
          <p:nvPr>
            <p:ph sz="quarter" idx="1"/>
          </p:nvPr>
        </p:nvSpPr>
        <p:spPr/>
        <p:txBody>
          <a:bodyPr/>
          <a:lstStyle/>
          <a:p>
            <a:r>
              <a:rPr lang="en-US" dirty="0" smtClean="0"/>
              <a:t>First permanent English settlement on a peninsula of the James  River; easy to defend</a:t>
            </a:r>
            <a:endParaRPr lang="en-US" dirty="0"/>
          </a:p>
        </p:txBody>
      </p:sp>
      <p:pic>
        <p:nvPicPr>
          <p:cNvPr id="4" name="Picture 3" descr="JAMESTOWN_OVERVIEW_01.gif"/>
          <p:cNvPicPr>
            <a:picLocks noChangeAspect="1"/>
          </p:cNvPicPr>
          <p:nvPr/>
        </p:nvPicPr>
        <p:blipFill>
          <a:blip r:embed="rId2" cstate="print"/>
          <a:stretch>
            <a:fillRect/>
          </a:stretch>
        </p:blipFill>
        <p:spPr>
          <a:xfrm>
            <a:off x="0" y="2514600"/>
            <a:ext cx="5623351" cy="3898351"/>
          </a:xfrm>
          <a:prstGeom prst="rect">
            <a:avLst/>
          </a:prstGeom>
        </p:spPr>
      </p:pic>
      <p:pic>
        <p:nvPicPr>
          <p:cNvPr id="5" name="Picture 4" descr="sketch of jamestown.jpg"/>
          <p:cNvPicPr>
            <a:picLocks noChangeAspect="1"/>
          </p:cNvPicPr>
          <p:nvPr/>
        </p:nvPicPr>
        <p:blipFill>
          <a:blip r:embed="rId3" cstate="print"/>
          <a:stretch>
            <a:fillRect/>
          </a:stretch>
        </p:blipFill>
        <p:spPr>
          <a:xfrm>
            <a:off x="5993434" y="4191000"/>
            <a:ext cx="2826716" cy="21240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Smith</a:t>
            </a:r>
            <a:endParaRPr lang="en-US" dirty="0"/>
          </a:p>
        </p:txBody>
      </p:sp>
      <p:sp>
        <p:nvSpPr>
          <p:cNvPr id="4" name="Content Placeholder 3"/>
          <p:cNvSpPr>
            <a:spLocks noGrp="1"/>
          </p:cNvSpPr>
          <p:nvPr>
            <p:ph sz="half" idx="1"/>
          </p:nvPr>
        </p:nvSpPr>
        <p:spPr/>
        <p:txBody>
          <a:bodyPr/>
          <a:lstStyle/>
          <a:p>
            <a:r>
              <a:rPr lang="en-US" dirty="0" smtClean="0"/>
              <a:t>One of Jamestown settlers</a:t>
            </a:r>
          </a:p>
          <a:p>
            <a:r>
              <a:rPr lang="en-US" dirty="0" smtClean="0"/>
              <a:t>Thought it would make a great place to settle – Not!! – low, swampy, full of mosquitoes, &amp; the water made people sick!</a:t>
            </a:r>
            <a:endParaRPr lang="en-US" dirty="0"/>
          </a:p>
        </p:txBody>
      </p:sp>
      <p:pic>
        <p:nvPicPr>
          <p:cNvPr id="6" name="Content Placeholder 5" descr="john smith.jpg"/>
          <p:cNvPicPr>
            <a:picLocks noGrp="1" noChangeAspect="1"/>
          </p:cNvPicPr>
          <p:nvPr>
            <p:ph sz="half" idx="2"/>
          </p:nvPr>
        </p:nvPicPr>
        <p:blipFill>
          <a:blip r:embed="rId2" cstate="print"/>
          <a:stretch>
            <a:fillRect/>
          </a:stretch>
        </p:blipFill>
        <p:spPr>
          <a:xfrm>
            <a:off x="5105400" y="1905000"/>
            <a:ext cx="3143250" cy="4191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Pocahontas</a:t>
            </a:r>
            <a:endParaRPr lang="en-US" dirty="0"/>
          </a:p>
        </p:txBody>
      </p:sp>
      <p:sp>
        <p:nvSpPr>
          <p:cNvPr id="3" name="Content Placeholder 2"/>
          <p:cNvSpPr>
            <a:spLocks noGrp="1"/>
          </p:cNvSpPr>
          <p:nvPr>
            <p:ph sz="half" idx="1"/>
          </p:nvPr>
        </p:nvSpPr>
        <p:spPr/>
        <p:txBody>
          <a:bodyPr/>
          <a:lstStyle/>
          <a:p>
            <a:r>
              <a:rPr lang="en-US" dirty="0" smtClean="0"/>
              <a:t>Saved John Smith from her father.  Her father kept the colonists alive.</a:t>
            </a:r>
          </a:p>
          <a:p>
            <a:r>
              <a:rPr lang="en-US" dirty="0" smtClean="0"/>
              <a:t>Later married John Rolfe.</a:t>
            </a:r>
            <a:endParaRPr lang="en-US" dirty="0"/>
          </a:p>
        </p:txBody>
      </p:sp>
      <p:pic>
        <p:nvPicPr>
          <p:cNvPr id="6" name="Picture 5" descr="Pocahontas-big.jpg"/>
          <p:cNvPicPr>
            <a:picLocks noChangeAspect="1"/>
          </p:cNvPicPr>
          <p:nvPr/>
        </p:nvPicPr>
        <p:blipFill>
          <a:blip r:embed="rId2" cstate="print"/>
          <a:stretch>
            <a:fillRect/>
          </a:stretch>
        </p:blipFill>
        <p:spPr>
          <a:xfrm>
            <a:off x="4648200" y="1295400"/>
            <a:ext cx="3200400" cy="4114799"/>
          </a:xfrm>
          <a:prstGeom prst="rect">
            <a:avLst/>
          </a:prstGeom>
        </p:spPr>
      </p:pic>
      <p:pic>
        <p:nvPicPr>
          <p:cNvPr id="8" name="Picture 7" descr="Pocahontas-saves-Smith-NE-Chromo-1870.jpg"/>
          <p:cNvPicPr>
            <a:picLocks noChangeAspect="1"/>
          </p:cNvPicPr>
          <p:nvPr/>
        </p:nvPicPr>
        <p:blipFill>
          <a:blip r:embed="rId3" cstate="print"/>
          <a:stretch>
            <a:fillRect/>
          </a:stretch>
        </p:blipFill>
        <p:spPr>
          <a:xfrm>
            <a:off x="533400" y="4038600"/>
            <a:ext cx="3581400" cy="2672620"/>
          </a:xfrm>
          <a:prstGeom prst="rect">
            <a:avLst/>
          </a:prstGeom>
        </p:spPr>
      </p:pic>
      <p:sp>
        <p:nvSpPr>
          <p:cNvPr id="9" name="TextBox 8"/>
          <p:cNvSpPr txBox="1"/>
          <p:nvPr/>
        </p:nvSpPr>
        <p:spPr>
          <a:xfrm>
            <a:off x="4876800" y="5486400"/>
            <a:ext cx="3733800" cy="923330"/>
          </a:xfrm>
          <a:prstGeom prst="rect">
            <a:avLst/>
          </a:prstGeom>
          <a:noFill/>
        </p:spPr>
        <p:txBody>
          <a:bodyPr wrap="square" rtlCol="0">
            <a:spAutoFit/>
          </a:bodyPr>
          <a:lstStyle/>
          <a:p>
            <a:r>
              <a:rPr lang="en-US" dirty="0" smtClean="0"/>
              <a:t>The “Peace of Pocahontas” lasted after her marriage to Rolfe.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Rolfe</a:t>
            </a:r>
            <a:endParaRPr lang="en-US" dirty="0"/>
          </a:p>
        </p:txBody>
      </p:sp>
      <p:sp>
        <p:nvSpPr>
          <p:cNvPr id="3" name="Content Placeholder 2"/>
          <p:cNvSpPr>
            <a:spLocks noGrp="1"/>
          </p:cNvSpPr>
          <p:nvPr>
            <p:ph sz="half" idx="1"/>
          </p:nvPr>
        </p:nvSpPr>
        <p:spPr/>
        <p:txBody>
          <a:bodyPr/>
          <a:lstStyle/>
          <a:p>
            <a:r>
              <a:rPr lang="en-US" dirty="0" smtClean="0"/>
              <a:t>Saved Jamestown by discovering the potential value of tobacco as a “cash crop”</a:t>
            </a:r>
          </a:p>
          <a:p>
            <a:r>
              <a:rPr lang="en-US" dirty="0" smtClean="0"/>
              <a:t>Married Pocahontas.</a:t>
            </a:r>
            <a:endParaRPr lang="en-US" dirty="0"/>
          </a:p>
        </p:txBody>
      </p:sp>
      <p:pic>
        <p:nvPicPr>
          <p:cNvPr id="5" name="Content Placeholder 4" descr="25874_Rolfe-John.gif"/>
          <p:cNvPicPr>
            <a:picLocks noGrp="1" noChangeAspect="1"/>
          </p:cNvPicPr>
          <p:nvPr>
            <p:ph sz="half" idx="2"/>
          </p:nvPr>
        </p:nvPicPr>
        <p:blipFill>
          <a:blip r:embed="rId2" cstate="print"/>
          <a:stretch>
            <a:fillRect/>
          </a:stretch>
        </p:blipFill>
        <p:spPr>
          <a:xfrm>
            <a:off x="5562600" y="2209800"/>
            <a:ext cx="2452687" cy="221659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crop</a:t>
            </a:r>
            <a:endParaRPr lang="en-US" dirty="0"/>
          </a:p>
        </p:txBody>
      </p:sp>
      <p:sp>
        <p:nvSpPr>
          <p:cNvPr id="3" name="Content Placeholder 2"/>
          <p:cNvSpPr>
            <a:spLocks noGrp="1"/>
          </p:cNvSpPr>
          <p:nvPr>
            <p:ph sz="half" idx="1"/>
          </p:nvPr>
        </p:nvSpPr>
        <p:spPr/>
        <p:txBody>
          <a:bodyPr/>
          <a:lstStyle/>
          <a:p>
            <a:r>
              <a:rPr lang="en-US" dirty="0" smtClean="0"/>
              <a:t>Crop grown for profit </a:t>
            </a:r>
          </a:p>
          <a:p>
            <a:r>
              <a:rPr lang="en-US" dirty="0" smtClean="0"/>
              <a:t>Example: tobacco</a:t>
            </a:r>
          </a:p>
          <a:p>
            <a:endParaRPr lang="en-US" dirty="0"/>
          </a:p>
        </p:txBody>
      </p:sp>
      <p:pic>
        <p:nvPicPr>
          <p:cNvPr id="5" name="Content Placeholder 4" descr="cash crop tobacco.jpg"/>
          <p:cNvPicPr>
            <a:picLocks noGrp="1" noChangeAspect="1"/>
          </p:cNvPicPr>
          <p:nvPr>
            <p:ph sz="half" idx="2"/>
          </p:nvPr>
        </p:nvPicPr>
        <p:blipFill>
          <a:blip r:embed="rId2" cstate="print"/>
          <a:stretch>
            <a:fillRect/>
          </a:stretch>
        </p:blipFill>
        <p:spPr>
          <a:xfrm>
            <a:off x="5715000" y="2362200"/>
            <a:ext cx="2495550" cy="184546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Indentured servants</a:t>
            </a:r>
            <a:endParaRPr lang="en-US" dirty="0"/>
          </a:p>
        </p:txBody>
      </p:sp>
      <p:pic>
        <p:nvPicPr>
          <p:cNvPr id="5" name="Content Placeholder 4" descr="indentured.bmp"/>
          <p:cNvPicPr>
            <a:picLocks noGrp="1" noChangeAspect="1"/>
          </p:cNvPicPr>
          <p:nvPr>
            <p:ph sz="half" idx="1"/>
          </p:nvPr>
        </p:nvPicPr>
        <p:blipFill>
          <a:blip r:embed="rId2" cstate="print"/>
          <a:stretch>
            <a:fillRect/>
          </a:stretch>
        </p:blipFill>
        <p:spPr>
          <a:xfrm>
            <a:off x="625475" y="2388394"/>
            <a:ext cx="3390900" cy="2647950"/>
          </a:xfrm>
        </p:spPr>
      </p:pic>
      <p:sp>
        <p:nvSpPr>
          <p:cNvPr id="4" name="Content Placeholder 3"/>
          <p:cNvSpPr>
            <a:spLocks noGrp="1"/>
          </p:cNvSpPr>
          <p:nvPr>
            <p:ph sz="half" idx="2"/>
          </p:nvPr>
        </p:nvSpPr>
        <p:spPr/>
        <p:txBody>
          <a:bodyPr/>
          <a:lstStyle/>
          <a:p>
            <a:r>
              <a:rPr lang="en-US" dirty="0" smtClean="0"/>
              <a:t>A person who agreed to work for someone for a certain amount of time in exchange for the cost of an ocean voyage.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of Burgesses </a:t>
            </a:r>
            <a:endParaRPr lang="en-US" dirty="0"/>
          </a:p>
        </p:txBody>
      </p:sp>
      <p:sp>
        <p:nvSpPr>
          <p:cNvPr id="4" name="Content Placeholder 3"/>
          <p:cNvSpPr>
            <a:spLocks noGrp="1"/>
          </p:cNvSpPr>
          <p:nvPr>
            <p:ph sz="half" idx="2"/>
          </p:nvPr>
        </p:nvSpPr>
        <p:spPr/>
        <p:txBody>
          <a:bodyPr/>
          <a:lstStyle/>
          <a:p>
            <a:r>
              <a:rPr lang="en-US" dirty="0" smtClean="0"/>
              <a:t>July 30, 1619</a:t>
            </a:r>
          </a:p>
          <a:p>
            <a:r>
              <a:rPr lang="en-US" dirty="0" smtClean="0"/>
              <a:t>First lawmaking assembly in the English colony.</a:t>
            </a:r>
          </a:p>
          <a:p>
            <a:r>
              <a:rPr lang="en-US" dirty="0" smtClean="0"/>
              <a:t>Established traditions of self-government in the English colonies.</a:t>
            </a:r>
          </a:p>
          <a:p>
            <a:r>
              <a:rPr lang="en-US" dirty="0" smtClean="0"/>
              <a:t>All members were white, male landowners.</a:t>
            </a:r>
          </a:p>
          <a:p>
            <a:endParaRPr lang="en-US" dirty="0"/>
          </a:p>
        </p:txBody>
      </p:sp>
      <p:pic>
        <p:nvPicPr>
          <p:cNvPr id="8" name="Picture 7" descr="Patrick Henry Houseofburgess.jpg"/>
          <p:cNvPicPr>
            <a:picLocks noChangeAspect="1"/>
          </p:cNvPicPr>
          <p:nvPr/>
        </p:nvPicPr>
        <p:blipFill>
          <a:blip r:embed="rId2" cstate="print"/>
          <a:stretch>
            <a:fillRect/>
          </a:stretch>
        </p:blipFill>
        <p:spPr>
          <a:xfrm>
            <a:off x="1447800" y="2677510"/>
            <a:ext cx="2938272" cy="3799490"/>
          </a:xfrm>
          <a:prstGeom prst="rect">
            <a:avLst/>
          </a:prstGeom>
        </p:spPr>
      </p:pic>
      <p:pic>
        <p:nvPicPr>
          <p:cNvPr id="10" name="Content Placeholder 9" descr="houseofburg.gif"/>
          <p:cNvPicPr>
            <a:picLocks noGrp="1" noChangeAspect="1"/>
          </p:cNvPicPr>
          <p:nvPr>
            <p:ph sz="half" idx="1"/>
          </p:nvPr>
        </p:nvPicPr>
        <p:blipFill>
          <a:blip r:embed="rId3" cstate="print"/>
          <a:stretch>
            <a:fillRect/>
          </a:stretch>
        </p:blipFill>
        <p:spPr>
          <a:xfrm>
            <a:off x="228600" y="1066800"/>
            <a:ext cx="3581400" cy="292232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Samuel de Champlain</a:t>
            </a:r>
            <a:endParaRPr lang="en-US" dirty="0"/>
          </a:p>
        </p:txBody>
      </p:sp>
      <p:pic>
        <p:nvPicPr>
          <p:cNvPr id="5" name="Content Placeholder 4" descr="samuel de champlain.jpg"/>
          <p:cNvPicPr>
            <a:picLocks noGrp="1" noChangeAspect="1"/>
          </p:cNvPicPr>
          <p:nvPr>
            <p:ph sz="half" idx="1"/>
          </p:nvPr>
        </p:nvPicPr>
        <p:blipFill>
          <a:blip r:embed="rId2" cstate="print"/>
          <a:stretch>
            <a:fillRect/>
          </a:stretch>
        </p:blipFill>
        <p:spPr>
          <a:xfrm>
            <a:off x="762000" y="2102747"/>
            <a:ext cx="2895599" cy="2989765"/>
          </a:xfrm>
        </p:spPr>
      </p:pic>
      <p:sp>
        <p:nvSpPr>
          <p:cNvPr id="4" name="Content Placeholder 3"/>
          <p:cNvSpPr>
            <a:spLocks noGrp="1"/>
          </p:cNvSpPr>
          <p:nvPr>
            <p:ph sz="half" idx="2"/>
          </p:nvPr>
        </p:nvSpPr>
        <p:spPr/>
        <p:txBody>
          <a:bodyPr/>
          <a:lstStyle/>
          <a:p>
            <a:r>
              <a:rPr lang="en-US" dirty="0" smtClean="0"/>
              <a:t>French explorer</a:t>
            </a:r>
          </a:p>
          <a:p>
            <a:r>
              <a:rPr lang="en-US" dirty="0" smtClean="0"/>
              <a:t>Explored the St. Lawrence River looking for a northwest passage</a:t>
            </a:r>
          </a:p>
          <a:p>
            <a:pPr>
              <a:buNone/>
            </a:pPr>
            <a:endParaRPr lang="en-US" dirty="0"/>
          </a:p>
        </p:txBody>
      </p:sp>
      <p:pic>
        <p:nvPicPr>
          <p:cNvPr id="6" name="Picture 5" descr="Samchamplainselfportrait.jpg"/>
          <p:cNvPicPr>
            <a:picLocks noChangeAspect="1"/>
          </p:cNvPicPr>
          <p:nvPr/>
        </p:nvPicPr>
        <p:blipFill>
          <a:blip r:embed="rId3" cstate="print"/>
          <a:stretch>
            <a:fillRect/>
          </a:stretch>
        </p:blipFill>
        <p:spPr>
          <a:xfrm>
            <a:off x="3962400" y="3429000"/>
            <a:ext cx="2387600" cy="3157157"/>
          </a:xfrm>
          <a:prstGeom prst="rect">
            <a:avLst/>
          </a:prstGeom>
        </p:spPr>
      </p:pic>
      <p:sp>
        <p:nvSpPr>
          <p:cNvPr id="7" name="TextBox 6"/>
          <p:cNvSpPr txBox="1"/>
          <p:nvPr/>
        </p:nvSpPr>
        <p:spPr>
          <a:xfrm>
            <a:off x="6477000" y="4800600"/>
            <a:ext cx="2362200" cy="646331"/>
          </a:xfrm>
          <a:prstGeom prst="rect">
            <a:avLst/>
          </a:prstGeom>
          <a:noFill/>
        </p:spPr>
        <p:txBody>
          <a:bodyPr wrap="square" rtlCol="0">
            <a:spAutoFit/>
          </a:bodyPr>
          <a:lstStyle/>
          <a:p>
            <a:r>
              <a:rPr lang="en-US" dirty="0" smtClean="0"/>
              <a:t>Champlain </a:t>
            </a:r>
          </a:p>
          <a:p>
            <a:r>
              <a:rPr lang="en-US" dirty="0" smtClean="0"/>
              <a:t>self-portrait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Northwest Passage</a:t>
            </a:r>
            <a:endParaRPr lang="en-US" dirty="0"/>
          </a:p>
        </p:txBody>
      </p:sp>
      <p:sp>
        <p:nvSpPr>
          <p:cNvPr id="3" name="Content Placeholder 2"/>
          <p:cNvSpPr>
            <a:spLocks noGrp="1"/>
          </p:cNvSpPr>
          <p:nvPr>
            <p:ph sz="half" idx="1"/>
          </p:nvPr>
        </p:nvSpPr>
        <p:spPr/>
        <p:txBody>
          <a:bodyPr/>
          <a:lstStyle/>
          <a:p>
            <a:r>
              <a:rPr lang="en-US" dirty="0" smtClean="0"/>
              <a:t>A waterway connecting the Atlantic &amp; Pacific Oceans</a:t>
            </a:r>
          </a:p>
        </p:txBody>
      </p:sp>
      <p:pic>
        <p:nvPicPr>
          <p:cNvPr id="7" name="Content Placeholder 6" descr="northwest passage.jpg"/>
          <p:cNvPicPr>
            <a:picLocks noGrp="1" noChangeAspect="1"/>
          </p:cNvPicPr>
          <p:nvPr>
            <p:ph sz="half" idx="2"/>
          </p:nvPr>
        </p:nvPicPr>
        <p:blipFill>
          <a:blip r:embed="rId2" cstate="print"/>
          <a:stretch>
            <a:fillRect/>
          </a:stretch>
        </p:blipFill>
        <p:spPr>
          <a:xfrm>
            <a:off x="838200" y="3276600"/>
            <a:ext cx="2895599" cy="2177311"/>
          </a:xfrm>
        </p:spPr>
      </p:pic>
      <p:pic>
        <p:nvPicPr>
          <p:cNvPr id="8" name="Picture 7" descr="Passage1.gif"/>
          <p:cNvPicPr>
            <a:picLocks noChangeAspect="1"/>
          </p:cNvPicPr>
          <p:nvPr/>
        </p:nvPicPr>
        <p:blipFill>
          <a:blip r:embed="rId3" cstate="print"/>
          <a:stretch>
            <a:fillRect/>
          </a:stretch>
        </p:blipFill>
        <p:spPr>
          <a:xfrm>
            <a:off x="4802630" y="1981201"/>
            <a:ext cx="4093719" cy="2971800"/>
          </a:xfrm>
          <a:prstGeom prst="rect">
            <a:avLst/>
          </a:prstGeom>
        </p:spPr>
      </p:pic>
      <p:sp>
        <p:nvSpPr>
          <p:cNvPr id="6" name="TextBox 5"/>
          <p:cNvSpPr txBox="1"/>
          <p:nvPr/>
        </p:nvSpPr>
        <p:spPr>
          <a:xfrm>
            <a:off x="4876800" y="5486400"/>
            <a:ext cx="3733800" cy="646331"/>
          </a:xfrm>
          <a:prstGeom prst="rect">
            <a:avLst/>
          </a:prstGeom>
          <a:noFill/>
        </p:spPr>
        <p:txBody>
          <a:bodyPr wrap="square" rtlCol="0">
            <a:spAutoFit/>
          </a:bodyPr>
          <a:lstStyle/>
          <a:p>
            <a:r>
              <a:rPr lang="en-US" dirty="0" smtClean="0"/>
              <a:t>A practical route does not exist.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Lawrence River</a:t>
            </a:r>
            <a:endParaRPr lang="en-US" dirty="0"/>
          </a:p>
        </p:txBody>
      </p:sp>
      <p:pic>
        <p:nvPicPr>
          <p:cNvPr id="5" name="Content Placeholder 4" descr="st lawrence river.jpg"/>
          <p:cNvPicPr>
            <a:picLocks noGrp="1" noChangeAspect="1"/>
          </p:cNvPicPr>
          <p:nvPr>
            <p:ph sz="half" idx="1"/>
          </p:nvPr>
        </p:nvPicPr>
        <p:blipFill>
          <a:blip r:embed="rId2" cstate="print"/>
          <a:stretch>
            <a:fillRect/>
          </a:stretch>
        </p:blipFill>
        <p:spPr>
          <a:xfrm>
            <a:off x="1219200" y="2286000"/>
            <a:ext cx="2628900" cy="1752600"/>
          </a:xfrm>
        </p:spPr>
      </p:pic>
      <p:sp>
        <p:nvSpPr>
          <p:cNvPr id="4" name="Content Placeholder 3"/>
          <p:cNvSpPr>
            <a:spLocks noGrp="1"/>
          </p:cNvSpPr>
          <p:nvPr>
            <p:ph sz="half" idx="2"/>
          </p:nvPr>
        </p:nvSpPr>
        <p:spPr/>
        <p:txBody>
          <a:bodyPr/>
          <a:lstStyle/>
          <a:p>
            <a:r>
              <a:rPr lang="en-US" dirty="0" smtClean="0"/>
              <a:t>Location of French Colony, Quebec.</a:t>
            </a:r>
          </a:p>
          <a:p>
            <a:r>
              <a:rPr lang="en-US" dirty="0" smtClean="0"/>
              <a:t>Quebec was a thriving trade center of beaver fur.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Roanoke Island</a:t>
            </a:r>
            <a:endParaRPr lang="en-US" dirty="0"/>
          </a:p>
        </p:txBody>
      </p:sp>
      <p:sp>
        <p:nvSpPr>
          <p:cNvPr id="3" name="Content Placeholder 2"/>
          <p:cNvSpPr>
            <a:spLocks noGrp="1"/>
          </p:cNvSpPr>
          <p:nvPr>
            <p:ph sz="half" idx="1"/>
          </p:nvPr>
        </p:nvSpPr>
        <p:spPr/>
        <p:txBody>
          <a:bodyPr/>
          <a:lstStyle/>
          <a:p>
            <a:r>
              <a:rPr lang="en-US" dirty="0" smtClean="0"/>
              <a:t>England’s first attempt at a colony in America</a:t>
            </a:r>
          </a:p>
          <a:p>
            <a:r>
              <a:rPr lang="en-US" dirty="0" smtClean="0"/>
              <a:t>“Lost colony” – because the settlers disappeared when John White returned from England 3 years later.</a:t>
            </a:r>
            <a:endParaRPr lang="en-US" dirty="0"/>
          </a:p>
        </p:txBody>
      </p:sp>
      <p:pic>
        <p:nvPicPr>
          <p:cNvPr id="8" name="Content Placeholder 7" descr="roanoke island.jpg"/>
          <p:cNvPicPr>
            <a:picLocks noGrp="1" noChangeAspect="1"/>
          </p:cNvPicPr>
          <p:nvPr>
            <p:ph sz="half" idx="2"/>
          </p:nvPr>
        </p:nvPicPr>
        <p:blipFill>
          <a:blip r:embed="rId2" cstate="print"/>
          <a:stretch>
            <a:fillRect/>
          </a:stretch>
        </p:blipFill>
        <p:spPr>
          <a:xfrm>
            <a:off x="4953000" y="1473994"/>
            <a:ext cx="3733800" cy="4698206"/>
          </a:xfrm>
        </p:spPr>
      </p:pic>
      <p:pic>
        <p:nvPicPr>
          <p:cNvPr id="5" name="Picture 4" descr="roanoke-colony-2.jpg"/>
          <p:cNvPicPr>
            <a:picLocks noChangeAspect="1"/>
          </p:cNvPicPr>
          <p:nvPr/>
        </p:nvPicPr>
        <p:blipFill>
          <a:blip r:embed="rId3" cstate="print"/>
          <a:stretch>
            <a:fillRect/>
          </a:stretch>
        </p:blipFill>
        <p:spPr>
          <a:xfrm>
            <a:off x="1143000" y="4475608"/>
            <a:ext cx="2933700" cy="22149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Henry Hudson</a:t>
            </a:r>
            <a:endParaRPr lang="en-US" dirty="0"/>
          </a:p>
        </p:txBody>
      </p:sp>
      <p:sp>
        <p:nvSpPr>
          <p:cNvPr id="3" name="Content Placeholder 2"/>
          <p:cNvSpPr>
            <a:spLocks noGrp="1"/>
          </p:cNvSpPr>
          <p:nvPr>
            <p:ph sz="half" idx="1"/>
          </p:nvPr>
        </p:nvSpPr>
        <p:spPr>
          <a:xfrm>
            <a:off x="301752" y="1371600"/>
            <a:ext cx="4346448" cy="4681728"/>
          </a:xfrm>
        </p:spPr>
        <p:txBody>
          <a:bodyPr/>
          <a:lstStyle/>
          <a:p>
            <a:r>
              <a:rPr lang="en-US" dirty="0" smtClean="0"/>
              <a:t>Sea captain</a:t>
            </a:r>
          </a:p>
          <a:p>
            <a:r>
              <a:rPr lang="en-US" dirty="0" smtClean="0"/>
              <a:t>Looked for Northwest Passage</a:t>
            </a:r>
          </a:p>
          <a:p>
            <a:r>
              <a:rPr lang="en-US" dirty="0" smtClean="0"/>
              <a:t>Claimed land for Dutch: New Netherlands</a:t>
            </a:r>
            <a:endParaRPr lang="en-US" dirty="0"/>
          </a:p>
        </p:txBody>
      </p:sp>
      <p:pic>
        <p:nvPicPr>
          <p:cNvPr id="5" name="Content Placeholder 4" descr="henry hudson II.jpg"/>
          <p:cNvPicPr>
            <a:picLocks noGrp="1" noChangeAspect="1"/>
          </p:cNvPicPr>
          <p:nvPr>
            <p:ph sz="half" idx="2"/>
          </p:nvPr>
        </p:nvPicPr>
        <p:blipFill>
          <a:blip r:embed="rId2" cstate="print"/>
          <a:stretch>
            <a:fillRect/>
          </a:stretch>
        </p:blipFill>
        <p:spPr>
          <a:xfrm>
            <a:off x="5562600" y="2057400"/>
            <a:ext cx="2605088" cy="3092020"/>
          </a:xfrm>
        </p:spPr>
      </p:pic>
      <p:pic>
        <p:nvPicPr>
          <p:cNvPr id="6" name="Picture 5" descr="LP3756_HenryHudson_large.jpg"/>
          <p:cNvPicPr>
            <a:picLocks noChangeAspect="1"/>
          </p:cNvPicPr>
          <p:nvPr/>
        </p:nvPicPr>
        <p:blipFill>
          <a:blip r:embed="rId3" cstate="print"/>
          <a:stretch>
            <a:fillRect/>
          </a:stretch>
        </p:blipFill>
        <p:spPr>
          <a:xfrm>
            <a:off x="533400" y="3657600"/>
            <a:ext cx="3754869" cy="25336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Hudson River</a:t>
            </a:r>
            <a:endParaRPr lang="en-US"/>
          </a:p>
        </p:txBody>
      </p:sp>
      <p:sp>
        <p:nvSpPr>
          <p:cNvPr id="3" name="Content Placeholder 2"/>
          <p:cNvSpPr>
            <a:spLocks noGrp="1"/>
          </p:cNvSpPr>
          <p:nvPr>
            <p:ph sz="half" idx="1"/>
          </p:nvPr>
        </p:nvSpPr>
        <p:spPr/>
        <p:txBody>
          <a:bodyPr/>
          <a:lstStyle/>
          <a:p>
            <a:r>
              <a:rPr lang="en-US" dirty="0" smtClean="0"/>
              <a:t>Named after Henry Hudson by the Dutch</a:t>
            </a:r>
          </a:p>
          <a:p>
            <a:r>
              <a:rPr lang="en-US" dirty="0" smtClean="0"/>
              <a:t>Most important settlement located on this river called New Amsterdam (later called New York City)</a:t>
            </a:r>
            <a:endParaRPr lang="en-US" dirty="0"/>
          </a:p>
        </p:txBody>
      </p:sp>
      <p:pic>
        <p:nvPicPr>
          <p:cNvPr id="5" name="Content Placeholder 4" descr="hudson river I.jpg"/>
          <p:cNvPicPr>
            <a:picLocks noGrp="1" noChangeAspect="1"/>
          </p:cNvPicPr>
          <p:nvPr>
            <p:ph sz="half" idx="2"/>
          </p:nvPr>
        </p:nvPicPr>
        <p:blipFill>
          <a:blip r:embed="rId2" cstate="print"/>
          <a:stretch>
            <a:fillRect/>
          </a:stretch>
        </p:blipFill>
        <p:spPr>
          <a:xfrm>
            <a:off x="5181600" y="1828800"/>
            <a:ext cx="3113537" cy="2345531"/>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Church of England</a:t>
            </a:r>
            <a:endParaRPr lang="en-US" dirty="0"/>
          </a:p>
        </p:txBody>
      </p:sp>
      <p:pic>
        <p:nvPicPr>
          <p:cNvPr id="5" name="Content Placeholder 4" descr="henry8gallerianazionale.jpg"/>
          <p:cNvPicPr>
            <a:picLocks noGrp="1" noChangeAspect="1"/>
          </p:cNvPicPr>
          <p:nvPr>
            <p:ph sz="half" idx="2"/>
          </p:nvPr>
        </p:nvPicPr>
        <p:blipFill>
          <a:blip r:embed="rId2" cstate="print"/>
          <a:stretch>
            <a:fillRect/>
          </a:stretch>
        </p:blipFill>
        <p:spPr>
          <a:xfrm>
            <a:off x="609600" y="2819400"/>
            <a:ext cx="2667000" cy="3190875"/>
          </a:xfrm>
        </p:spPr>
      </p:pic>
      <p:sp>
        <p:nvSpPr>
          <p:cNvPr id="6" name="Content Placeholder 5"/>
          <p:cNvSpPr>
            <a:spLocks noGrp="1"/>
          </p:cNvSpPr>
          <p:nvPr>
            <p:ph sz="half" idx="1"/>
          </p:nvPr>
        </p:nvSpPr>
        <p:spPr/>
        <p:txBody>
          <a:bodyPr/>
          <a:lstStyle/>
          <a:p>
            <a:r>
              <a:rPr lang="en-US" dirty="0" smtClean="0"/>
              <a:t>King Henry VIII</a:t>
            </a:r>
          </a:p>
          <a:p>
            <a:endParaRPr lang="en-US" dirty="0"/>
          </a:p>
        </p:txBody>
      </p:sp>
      <p:sp>
        <p:nvSpPr>
          <p:cNvPr id="7" name="TextBox 6"/>
          <p:cNvSpPr txBox="1"/>
          <p:nvPr/>
        </p:nvSpPr>
        <p:spPr>
          <a:xfrm>
            <a:off x="609600" y="1676400"/>
            <a:ext cx="4114800" cy="923330"/>
          </a:xfrm>
          <a:prstGeom prst="rect">
            <a:avLst/>
          </a:prstGeom>
          <a:noFill/>
        </p:spPr>
        <p:txBody>
          <a:bodyPr wrap="square" rtlCol="0">
            <a:spAutoFit/>
          </a:bodyPr>
          <a:lstStyle/>
          <a:p>
            <a:r>
              <a:rPr lang="en-US" dirty="0" smtClean="0"/>
              <a:t>King of England  established the Church of England with the king as its head</a:t>
            </a:r>
            <a:endParaRPr lang="en-US" dirty="0"/>
          </a:p>
        </p:txBody>
      </p:sp>
      <p:pic>
        <p:nvPicPr>
          <p:cNvPr id="8" name="Picture 7" descr="JamesIEngland.jpg"/>
          <p:cNvPicPr>
            <a:picLocks noChangeAspect="1"/>
          </p:cNvPicPr>
          <p:nvPr/>
        </p:nvPicPr>
        <p:blipFill>
          <a:blip r:embed="rId3" cstate="print"/>
          <a:stretch>
            <a:fillRect/>
          </a:stretch>
        </p:blipFill>
        <p:spPr>
          <a:xfrm>
            <a:off x="5257800" y="2590800"/>
            <a:ext cx="2376043" cy="4038600"/>
          </a:xfrm>
          <a:prstGeom prst="rect">
            <a:avLst/>
          </a:prstGeom>
        </p:spPr>
      </p:pic>
      <p:sp>
        <p:nvSpPr>
          <p:cNvPr id="10" name="TextBox 9"/>
          <p:cNvSpPr txBox="1"/>
          <p:nvPr/>
        </p:nvSpPr>
        <p:spPr>
          <a:xfrm>
            <a:off x="4876800" y="1371600"/>
            <a:ext cx="3429000" cy="461665"/>
          </a:xfrm>
          <a:prstGeom prst="rect">
            <a:avLst/>
          </a:prstGeom>
          <a:noFill/>
        </p:spPr>
        <p:txBody>
          <a:bodyPr wrap="square" rtlCol="0">
            <a:spAutoFit/>
          </a:bodyPr>
          <a:lstStyle/>
          <a:p>
            <a:r>
              <a:rPr lang="en-US" sz="2400" dirty="0" smtClean="0"/>
              <a:t>King James</a:t>
            </a:r>
            <a:endParaRPr lang="en-US" sz="2400" dirty="0"/>
          </a:p>
        </p:txBody>
      </p:sp>
      <p:sp>
        <p:nvSpPr>
          <p:cNvPr id="11" name="TextBox 10"/>
          <p:cNvSpPr txBox="1"/>
          <p:nvPr/>
        </p:nvSpPr>
        <p:spPr>
          <a:xfrm>
            <a:off x="4800600" y="1828800"/>
            <a:ext cx="4114800" cy="646331"/>
          </a:xfrm>
          <a:prstGeom prst="rect">
            <a:avLst/>
          </a:prstGeom>
          <a:noFill/>
        </p:spPr>
        <p:txBody>
          <a:bodyPr wrap="square" rtlCol="0">
            <a:spAutoFit/>
          </a:bodyPr>
          <a:lstStyle/>
          <a:p>
            <a:r>
              <a:rPr lang="en-US" dirty="0" smtClean="0"/>
              <a:t>Mandated King James version of the Bible.  Persecuted Pilgrims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persecution</a:t>
            </a:r>
            <a:endParaRPr lang="en-US" dirty="0"/>
          </a:p>
        </p:txBody>
      </p:sp>
      <p:sp>
        <p:nvSpPr>
          <p:cNvPr id="3" name="Content Placeholder 2"/>
          <p:cNvSpPr>
            <a:spLocks noGrp="1"/>
          </p:cNvSpPr>
          <p:nvPr>
            <p:ph sz="half" idx="1"/>
          </p:nvPr>
        </p:nvSpPr>
        <p:spPr/>
        <p:txBody>
          <a:bodyPr/>
          <a:lstStyle/>
          <a:p>
            <a:r>
              <a:rPr lang="en-US" dirty="0" smtClean="0"/>
              <a:t>to treat unfairly because of who you are.  Such as being treated unfairly because of your beliefs.</a:t>
            </a:r>
            <a:endParaRPr lang="en-US" dirty="0"/>
          </a:p>
        </p:txBody>
      </p:sp>
      <p:pic>
        <p:nvPicPr>
          <p:cNvPr id="5" name="Content Placeholder 4" descr="persecution.jpg"/>
          <p:cNvPicPr>
            <a:picLocks noGrp="1" noChangeAspect="1"/>
          </p:cNvPicPr>
          <p:nvPr>
            <p:ph sz="half" idx="2"/>
          </p:nvPr>
        </p:nvPicPr>
        <p:blipFill>
          <a:blip r:embed="rId2" cstate="print"/>
          <a:stretch>
            <a:fillRect/>
          </a:stretch>
        </p:blipFill>
        <p:spPr>
          <a:xfrm>
            <a:off x="4724400" y="1981200"/>
            <a:ext cx="2336800" cy="35052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Pilgrim (Separatist)</a:t>
            </a:r>
            <a:endParaRPr lang="en-US" dirty="0"/>
          </a:p>
        </p:txBody>
      </p:sp>
      <p:pic>
        <p:nvPicPr>
          <p:cNvPr id="5" name="Content Placeholder 4" descr="mayflower and speedwell.jpg"/>
          <p:cNvPicPr>
            <a:picLocks noGrp="1" noChangeAspect="1"/>
          </p:cNvPicPr>
          <p:nvPr>
            <p:ph sz="half" idx="1"/>
          </p:nvPr>
        </p:nvPicPr>
        <p:blipFill>
          <a:blip r:embed="rId2" cstate="print"/>
          <a:stretch>
            <a:fillRect/>
          </a:stretch>
        </p:blipFill>
        <p:spPr>
          <a:xfrm>
            <a:off x="228600" y="1524000"/>
            <a:ext cx="2057400" cy="1436298"/>
          </a:xfrm>
        </p:spPr>
      </p:pic>
      <p:pic>
        <p:nvPicPr>
          <p:cNvPr id="8" name="Picture 7" descr="pilgrims_4.jpg"/>
          <p:cNvPicPr>
            <a:picLocks noChangeAspect="1"/>
          </p:cNvPicPr>
          <p:nvPr/>
        </p:nvPicPr>
        <p:blipFill>
          <a:blip r:embed="rId3" cstate="print"/>
          <a:stretch>
            <a:fillRect/>
          </a:stretch>
        </p:blipFill>
        <p:spPr>
          <a:xfrm>
            <a:off x="457200" y="3429000"/>
            <a:ext cx="4611154" cy="3044952"/>
          </a:xfrm>
          <a:prstGeom prst="rect">
            <a:avLst/>
          </a:prstGeom>
        </p:spPr>
      </p:pic>
      <p:sp>
        <p:nvSpPr>
          <p:cNvPr id="7" name="Content Placeholder 6"/>
          <p:cNvSpPr>
            <a:spLocks noGrp="1"/>
          </p:cNvSpPr>
          <p:nvPr>
            <p:ph sz="half" idx="2"/>
          </p:nvPr>
        </p:nvSpPr>
        <p:spPr/>
        <p:txBody>
          <a:bodyPr/>
          <a:lstStyle/>
          <a:p>
            <a:r>
              <a:rPr lang="en-US" dirty="0" smtClean="0"/>
              <a:t>pilgrim- anyone who travels for religious reasons</a:t>
            </a:r>
          </a:p>
          <a:p>
            <a:endParaRPr lang="en-US" dirty="0" smtClean="0"/>
          </a:p>
          <a:p>
            <a:r>
              <a:rPr lang="en-US" dirty="0" smtClean="0"/>
              <a:t>Separatist- a group who felt the Church of England was so corrupt that they should “separate” from it.  Also known as “The Pilgrims”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Bradford</a:t>
            </a:r>
            <a:endParaRPr lang="en-US" dirty="0"/>
          </a:p>
        </p:txBody>
      </p:sp>
      <p:pic>
        <p:nvPicPr>
          <p:cNvPr id="5" name="Content Placeholder 4" descr="williambradford.jpg"/>
          <p:cNvPicPr>
            <a:picLocks noGrp="1" noChangeAspect="1"/>
          </p:cNvPicPr>
          <p:nvPr>
            <p:ph sz="half" idx="1"/>
          </p:nvPr>
        </p:nvPicPr>
        <p:blipFill>
          <a:blip r:embed="rId2" cstate="print"/>
          <a:stretch>
            <a:fillRect/>
          </a:stretch>
        </p:blipFill>
        <p:spPr>
          <a:xfrm>
            <a:off x="1121214" y="1371600"/>
            <a:ext cx="2399422" cy="4681538"/>
          </a:xfrm>
        </p:spPr>
      </p:pic>
      <p:sp>
        <p:nvSpPr>
          <p:cNvPr id="4" name="Content Placeholder 3"/>
          <p:cNvSpPr>
            <a:spLocks noGrp="1"/>
          </p:cNvSpPr>
          <p:nvPr>
            <p:ph sz="half" idx="2"/>
          </p:nvPr>
        </p:nvSpPr>
        <p:spPr/>
        <p:txBody>
          <a:bodyPr/>
          <a:lstStyle/>
          <a:p>
            <a:r>
              <a:rPr lang="en-US" dirty="0" smtClean="0"/>
              <a:t>l</a:t>
            </a:r>
            <a:r>
              <a:rPr lang="en-US" smtClean="0"/>
              <a:t>eader </a:t>
            </a:r>
            <a:r>
              <a:rPr lang="en-US" dirty="0" smtClean="0"/>
              <a:t>of the Pilgrims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England</a:t>
            </a:r>
            <a:endParaRPr lang="en-US"/>
          </a:p>
        </p:txBody>
      </p:sp>
      <p:sp>
        <p:nvSpPr>
          <p:cNvPr id="3" name="Content Placeholder 2"/>
          <p:cNvSpPr>
            <a:spLocks noGrp="1"/>
          </p:cNvSpPr>
          <p:nvPr>
            <p:ph sz="half" idx="1"/>
          </p:nvPr>
        </p:nvSpPr>
        <p:spPr/>
        <p:txBody>
          <a:bodyPr/>
          <a:lstStyle/>
          <a:p>
            <a:r>
              <a:rPr lang="en-US" dirty="0" smtClean="0"/>
              <a:t>Massachusetts </a:t>
            </a:r>
            <a:endParaRPr lang="en-US" dirty="0"/>
          </a:p>
        </p:txBody>
      </p:sp>
      <p:sp>
        <p:nvSpPr>
          <p:cNvPr id="4" name="Content Placeholder 3"/>
          <p:cNvSpPr>
            <a:spLocks noGrp="1"/>
          </p:cNvSpPr>
          <p:nvPr>
            <p:ph sz="half" idx="2"/>
          </p:nvPr>
        </p:nvSpPr>
        <p:spPr/>
        <p:txBody>
          <a:bodyPr/>
          <a:lstStyle/>
          <a:p>
            <a:r>
              <a:rPr lang="en-US" dirty="0" smtClean="0"/>
              <a:t>Plymouth</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Mayflower Compact</a:t>
            </a:r>
            <a:endParaRPr lang="en-US" dirty="0"/>
          </a:p>
        </p:txBody>
      </p:sp>
      <p:pic>
        <p:nvPicPr>
          <p:cNvPr id="5" name="Content Placeholder 4" descr="Mayflower_compact.jpg"/>
          <p:cNvPicPr>
            <a:picLocks noGrp="1" noChangeAspect="1"/>
          </p:cNvPicPr>
          <p:nvPr>
            <p:ph sz="half" idx="1"/>
          </p:nvPr>
        </p:nvPicPr>
        <p:blipFill>
          <a:blip r:embed="rId2" cstate="print"/>
          <a:stretch>
            <a:fillRect/>
          </a:stretch>
        </p:blipFill>
        <p:spPr>
          <a:xfrm>
            <a:off x="228600" y="2819400"/>
            <a:ext cx="6348832" cy="3830580"/>
          </a:xfrm>
          <a:prstGeom prst="rect">
            <a:avLst/>
          </a:prstGeom>
        </p:spPr>
      </p:pic>
      <p:pic>
        <p:nvPicPr>
          <p:cNvPr id="6" name="Content Placeholder 5" descr="mayflower2.jpg"/>
          <p:cNvPicPr>
            <a:picLocks noGrp="1" noChangeAspect="1"/>
          </p:cNvPicPr>
          <p:nvPr>
            <p:ph sz="half" idx="2"/>
          </p:nvPr>
        </p:nvPicPr>
        <p:blipFill>
          <a:blip r:embed="rId3" cstate="print"/>
          <a:stretch>
            <a:fillRect/>
          </a:stretch>
        </p:blipFill>
        <p:spPr>
          <a:xfrm>
            <a:off x="6629400" y="1447800"/>
            <a:ext cx="2311400" cy="3276600"/>
          </a:xfrm>
        </p:spPr>
      </p:pic>
      <p:sp>
        <p:nvSpPr>
          <p:cNvPr id="7" name="TextBox 6"/>
          <p:cNvSpPr txBox="1"/>
          <p:nvPr/>
        </p:nvSpPr>
        <p:spPr>
          <a:xfrm>
            <a:off x="381000" y="1600200"/>
            <a:ext cx="5943600" cy="923330"/>
          </a:xfrm>
          <a:prstGeom prst="rect">
            <a:avLst/>
          </a:prstGeom>
          <a:noFill/>
        </p:spPr>
        <p:txBody>
          <a:bodyPr wrap="square" rtlCol="0">
            <a:spAutoFit/>
          </a:bodyPr>
          <a:lstStyle/>
          <a:p>
            <a:r>
              <a:rPr lang="en-US" dirty="0" smtClean="0"/>
              <a:t>A document establishing self-government signed by all men aboard The Mayflower before going ashore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Thanksgiving</a:t>
            </a:r>
            <a:endParaRPr lang="en-US" dirty="0"/>
          </a:p>
        </p:txBody>
      </p:sp>
      <p:sp>
        <p:nvSpPr>
          <p:cNvPr id="3" name="Content Placeholder 2"/>
          <p:cNvSpPr>
            <a:spLocks noGrp="1"/>
          </p:cNvSpPr>
          <p:nvPr>
            <p:ph sz="half" idx="1"/>
          </p:nvPr>
        </p:nvSpPr>
        <p:spPr/>
        <p:txBody>
          <a:bodyPr/>
          <a:lstStyle/>
          <a:p>
            <a:r>
              <a:rPr lang="en-US" dirty="0" smtClean="0"/>
              <a:t>Samoset- first Native American to make contact with Pilgrims.</a:t>
            </a:r>
          </a:p>
          <a:p>
            <a:r>
              <a:rPr lang="en-US" dirty="0" smtClean="0"/>
              <a:t>“Welcome Englishmen”</a:t>
            </a:r>
          </a:p>
          <a:p>
            <a:endParaRPr lang="en-US" dirty="0" smtClean="0"/>
          </a:p>
          <a:p>
            <a:endParaRPr lang="en-US" dirty="0" smtClean="0"/>
          </a:p>
          <a:p>
            <a:endParaRPr lang="en-US" dirty="0" smtClean="0"/>
          </a:p>
          <a:p>
            <a:r>
              <a:rPr lang="en-US" dirty="0" smtClean="0"/>
              <a:t>Massasoit- the Chief of the local tribe</a:t>
            </a:r>
            <a:endParaRPr lang="en-US" dirty="0"/>
          </a:p>
        </p:txBody>
      </p:sp>
      <p:sp>
        <p:nvSpPr>
          <p:cNvPr id="4" name="Content Placeholder 3"/>
          <p:cNvSpPr>
            <a:spLocks noGrp="1"/>
          </p:cNvSpPr>
          <p:nvPr>
            <p:ph sz="half" idx="2"/>
          </p:nvPr>
        </p:nvSpPr>
        <p:spPr/>
        <p:txBody>
          <a:bodyPr/>
          <a:lstStyle/>
          <a:p>
            <a:r>
              <a:rPr lang="en-US" dirty="0" smtClean="0"/>
              <a:t>Squanto- came to live with the Pilgrims, teaching them to survive by planting/hunting/</a:t>
            </a:r>
          </a:p>
          <a:p>
            <a:r>
              <a:rPr lang="en-US" dirty="0" smtClean="0"/>
              <a:t>trapping</a:t>
            </a:r>
            <a:endParaRPr lang="en-US" dirty="0"/>
          </a:p>
        </p:txBody>
      </p:sp>
      <p:pic>
        <p:nvPicPr>
          <p:cNvPr id="5" name="Picture 4" descr="massasoit.gif"/>
          <p:cNvPicPr>
            <a:picLocks noChangeAspect="1"/>
          </p:cNvPicPr>
          <p:nvPr/>
        </p:nvPicPr>
        <p:blipFill>
          <a:blip r:embed="rId2" cstate="print"/>
          <a:stretch>
            <a:fillRect/>
          </a:stretch>
        </p:blipFill>
        <p:spPr>
          <a:xfrm>
            <a:off x="4800600" y="3810000"/>
            <a:ext cx="3524250" cy="279825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Puritans</a:t>
            </a:r>
            <a:endParaRPr lang="en-US" dirty="0"/>
          </a:p>
        </p:txBody>
      </p:sp>
      <p:sp>
        <p:nvSpPr>
          <p:cNvPr id="3" name="Content Placeholder 2"/>
          <p:cNvSpPr>
            <a:spLocks noGrp="1"/>
          </p:cNvSpPr>
          <p:nvPr>
            <p:ph sz="half" idx="1"/>
          </p:nvPr>
        </p:nvSpPr>
        <p:spPr/>
        <p:txBody>
          <a:bodyPr/>
          <a:lstStyle/>
          <a:p>
            <a:r>
              <a:rPr lang="en-US" dirty="0" smtClean="0"/>
              <a:t>Wanted to reform </a:t>
            </a:r>
            <a:r>
              <a:rPr lang="en-US" smtClean="0"/>
              <a:t>the </a:t>
            </a:r>
            <a:r>
              <a:rPr lang="en-US" smtClean="0"/>
              <a:t>Church </a:t>
            </a:r>
            <a:r>
              <a:rPr lang="en-US" dirty="0" smtClean="0"/>
              <a:t>of England</a:t>
            </a:r>
          </a:p>
          <a:p>
            <a:r>
              <a:rPr lang="en-US" dirty="0" smtClean="0"/>
              <a:t>They were persecuted and put in jail for their beliefs</a:t>
            </a:r>
          </a:p>
          <a:p>
            <a:r>
              <a:rPr lang="en-US" dirty="0" smtClean="0"/>
              <a:t>Puritans created the first public school</a:t>
            </a:r>
            <a:endParaRPr lang="en-US" dirty="0"/>
          </a:p>
        </p:txBody>
      </p:sp>
      <p:pic>
        <p:nvPicPr>
          <p:cNvPr id="5" name="Content Placeholder 4" descr="puritan family.jpg"/>
          <p:cNvPicPr>
            <a:picLocks noGrp="1" noChangeAspect="1"/>
          </p:cNvPicPr>
          <p:nvPr>
            <p:ph sz="half" idx="2"/>
          </p:nvPr>
        </p:nvPicPr>
        <p:blipFill>
          <a:blip r:embed="rId2" cstate="print"/>
          <a:stretch>
            <a:fillRect/>
          </a:stretch>
        </p:blipFill>
        <p:spPr>
          <a:xfrm>
            <a:off x="5562600" y="2362200"/>
            <a:ext cx="2562225" cy="177384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Walter Raleigh</a:t>
            </a:r>
            <a:endParaRPr lang="en-US" dirty="0"/>
          </a:p>
        </p:txBody>
      </p:sp>
      <p:sp>
        <p:nvSpPr>
          <p:cNvPr id="3" name="Content Placeholder 2"/>
          <p:cNvSpPr>
            <a:spLocks noGrp="1"/>
          </p:cNvSpPr>
          <p:nvPr>
            <p:ph sz="half" idx="1"/>
          </p:nvPr>
        </p:nvSpPr>
        <p:spPr/>
        <p:txBody>
          <a:bodyPr/>
          <a:lstStyle/>
          <a:p>
            <a:r>
              <a:rPr lang="en-US" dirty="0" smtClean="0"/>
              <a:t>Advisor to Queen Elizabeth I; organized first colony on Roanoke Island – Colonists returned home</a:t>
            </a:r>
            <a:endParaRPr lang="en-US" dirty="0"/>
          </a:p>
        </p:txBody>
      </p:sp>
      <p:pic>
        <p:nvPicPr>
          <p:cNvPr id="6" name="Content Placeholder 5" descr="walter raleigh.jpg"/>
          <p:cNvPicPr>
            <a:picLocks noGrp="1" noChangeAspect="1"/>
          </p:cNvPicPr>
          <p:nvPr>
            <p:ph sz="half" idx="2"/>
          </p:nvPr>
        </p:nvPicPr>
        <p:blipFill>
          <a:blip r:embed="rId2" cstate="print"/>
          <a:stretch>
            <a:fillRect/>
          </a:stretch>
        </p:blipFill>
        <p:spPr>
          <a:xfrm>
            <a:off x="4876800" y="1600200"/>
            <a:ext cx="3833009" cy="468153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Winthrop</a:t>
            </a:r>
            <a:endParaRPr lang="en-US" dirty="0"/>
          </a:p>
        </p:txBody>
      </p:sp>
      <p:sp>
        <p:nvSpPr>
          <p:cNvPr id="4" name="Content Placeholder 3"/>
          <p:cNvSpPr>
            <a:spLocks noGrp="1"/>
          </p:cNvSpPr>
          <p:nvPr>
            <p:ph sz="half" idx="2"/>
          </p:nvPr>
        </p:nvSpPr>
        <p:spPr/>
        <p:txBody>
          <a:bodyPr/>
          <a:lstStyle/>
          <a:p>
            <a:r>
              <a:rPr lang="en-US" dirty="0" smtClean="0"/>
              <a:t>Led the puritans so they could worship as they pleased</a:t>
            </a:r>
          </a:p>
          <a:p>
            <a:r>
              <a:rPr lang="en-US" dirty="0" smtClean="0"/>
              <a:t>Built their own colony-Massachusetts Bay Colony (well prepared)</a:t>
            </a:r>
            <a:endParaRPr lang="en-US" dirty="0"/>
          </a:p>
        </p:txBody>
      </p:sp>
      <p:pic>
        <p:nvPicPr>
          <p:cNvPr id="7" name="Content Placeholder 6" descr="john winthrop.jpg"/>
          <p:cNvPicPr>
            <a:picLocks noGrp="1" noChangeAspect="1"/>
          </p:cNvPicPr>
          <p:nvPr>
            <p:ph sz="half" idx="1"/>
          </p:nvPr>
        </p:nvPicPr>
        <p:blipFill>
          <a:blip r:embed="rId2" cstate="print"/>
          <a:stretch>
            <a:fillRect/>
          </a:stretch>
        </p:blipFill>
        <p:spPr>
          <a:xfrm>
            <a:off x="762000" y="1935194"/>
            <a:ext cx="3582987" cy="4084606"/>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Bay Colony</a:t>
            </a:r>
            <a:endParaRPr lang="en-US" dirty="0"/>
          </a:p>
        </p:txBody>
      </p:sp>
      <p:sp>
        <p:nvSpPr>
          <p:cNvPr id="3" name="Content Placeholder 2"/>
          <p:cNvSpPr>
            <a:spLocks noGrp="1"/>
          </p:cNvSpPr>
          <p:nvPr>
            <p:ph sz="half" idx="1"/>
          </p:nvPr>
        </p:nvSpPr>
        <p:spPr/>
        <p:txBody>
          <a:bodyPr/>
          <a:lstStyle/>
          <a:p>
            <a:r>
              <a:rPr lang="en-US" dirty="0" smtClean="0"/>
              <a:t>Puritan colony</a:t>
            </a:r>
          </a:p>
          <a:p>
            <a:r>
              <a:rPr lang="en-US" dirty="0" smtClean="0"/>
              <a:t>Fishing, fur trading &amp; ship building made their economy do well</a:t>
            </a:r>
          </a:p>
          <a:p>
            <a:r>
              <a:rPr lang="en-US" dirty="0" smtClean="0"/>
              <a:t>Main settlement was Boston</a:t>
            </a:r>
            <a:endParaRPr lang="en-US" dirty="0"/>
          </a:p>
        </p:txBody>
      </p:sp>
      <p:pic>
        <p:nvPicPr>
          <p:cNvPr id="5" name="Content Placeholder 4" descr="mass bay colony.jpg"/>
          <p:cNvPicPr>
            <a:picLocks noGrp="1" noChangeAspect="1"/>
          </p:cNvPicPr>
          <p:nvPr>
            <p:ph sz="half" idx="2"/>
          </p:nvPr>
        </p:nvPicPr>
        <p:blipFill>
          <a:blip r:embed="rId2" cstate="print"/>
          <a:stretch>
            <a:fillRect/>
          </a:stretch>
        </p:blipFill>
        <p:spPr>
          <a:xfrm>
            <a:off x="5181601" y="2616064"/>
            <a:ext cx="2271712" cy="152016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Pilgrims vs. Puritans</a:t>
            </a:r>
            <a:endParaRPr lang="en-US" dirty="0"/>
          </a:p>
        </p:txBody>
      </p:sp>
      <p:sp>
        <p:nvSpPr>
          <p:cNvPr id="6" name="Text Placeholder 5"/>
          <p:cNvSpPr>
            <a:spLocks noGrp="1"/>
          </p:cNvSpPr>
          <p:nvPr>
            <p:ph type="body" idx="1"/>
          </p:nvPr>
        </p:nvSpPr>
        <p:spPr>
          <a:xfrm>
            <a:off x="228600" y="1371600"/>
            <a:ext cx="4040188" cy="732974"/>
          </a:xfrm>
        </p:spPr>
        <p:txBody>
          <a:bodyPr/>
          <a:lstStyle/>
          <a:p>
            <a:pPr algn="ctr"/>
            <a:r>
              <a:rPr smtClean="0"/>
              <a:t>Pilgrims	</a:t>
            </a:r>
            <a:endParaRPr lang="en-US" dirty="0"/>
          </a:p>
        </p:txBody>
      </p:sp>
      <p:sp>
        <p:nvSpPr>
          <p:cNvPr id="7" name="Content Placeholder 6"/>
          <p:cNvSpPr>
            <a:spLocks noGrp="1"/>
          </p:cNvSpPr>
          <p:nvPr>
            <p:ph sz="quarter" idx="2"/>
          </p:nvPr>
        </p:nvSpPr>
        <p:spPr>
          <a:xfrm>
            <a:off x="228600" y="2286000"/>
            <a:ext cx="4194048" cy="3818404"/>
          </a:xfrm>
        </p:spPr>
        <p:txBody>
          <a:bodyPr>
            <a:normAutofit fontScale="55000" lnSpcReduction="20000"/>
          </a:bodyPr>
          <a:lstStyle/>
          <a:p>
            <a:r>
              <a:rPr lang="en-US" dirty="0" smtClean="0"/>
              <a:t>Had Thanksgiving with the Indians (</a:t>
            </a:r>
            <a:r>
              <a:rPr lang="en-US" dirty="0" err="1" smtClean="0"/>
              <a:t>Wamponaog</a:t>
            </a:r>
            <a:r>
              <a:rPr lang="en-US" dirty="0" smtClean="0"/>
              <a:t>)</a:t>
            </a:r>
          </a:p>
          <a:p>
            <a:r>
              <a:rPr lang="en-US" dirty="0" smtClean="0"/>
              <a:t>Led by William Bradford</a:t>
            </a:r>
          </a:p>
          <a:p>
            <a:r>
              <a:rPr lang="en-US" dirty="0" smtClean="0"/>
              <a:t>Trained kids to help defend fort</a:t>
            </a:r>
          </a:p>
          <a:p>
            <a:r>
              <a:rPr lang="en-US" dirty="0" smtClean="0"/>
              <a:t>Separated from the Church of England</a:t>
            </a:r>
          </a:p>
          <a:p>
            <a:r>
              <a:rPr lang="en-US" dirty="0" smtClean="0"/>
              <a:t>Sailed on the Mayflower across the Atlantic ocean; half died within first winter</a:t>
            </a:r>
          </a:p>
          <a:p>
            <a:r>
              <a:rPr lang="en-US" dirty="0" smtClean="0"/>
              <a:t>Landed in Cape Cod which had swampy land and </a:t>
            </a:r>
            <a:r>
              <a:rPr lang="en-US" dirty="0" err="1" smtClean="0"/>
              <a:t>mosquitos</a:t>
            </a:r>
            <a:endParaRPr lang="en-US" dirty="0" smtClean="0"/>
          </a:p>
          <a:p>
            <a:r>
              <a:rPr lang="en-US" dirty="0" smtClean="0"/>
              <a:t>Squanto helped the Pilgrims plant crops, fish, work the land, &amp; translated (helped them to survive)</a:t>
            </a:r>
          </a:p>
          <a:p>
            <a:r>
              <a:rPr lang="en-US" dirty="0" smtClean="0"/>
              <a:t>Before unloading the Mayflower, men signed the Mayflower Compact (first sign of democracy)</a:t>
            </a:r>
          </a:p>
          <a:p>
            <a:endParaRPr lang="en-US" dirty="0"/>
          </a:p>
        </p:txBody>
      </p:sp>
      <p:sp>
        <p:nvSpPr>
          <p:cNvPr id="8" name="Text Placeholder 7"/>
          <p:cNvSpPr>
            <a:spLocks noGrp="1"/>
          </p:cNvSpPr>
          <p:nvPr>
            <p:ph type="body" sz="half" idx="3"/>
          </p:nvPr>
        </p:nvSpPr>
        <p:spPr>
          <a:xfrm>
            <a:off x="4876800" y="1371600"/>
            <a:ext cx="4041775" cy="731520"/>
          </a:xfrm>
        </p:spPr>
        <p:txBody>
          <a:bodyPr/>
          <a:lstStyle/>
          <a:p>
            <a:pPr algn="ctr"/>
            <a:r>
              <a:rPr lang="en-US" dirty="0" smtClean="0"/>
              <a:t>Puritans</a:t>
            </a:r>
            <a:endParaRPr lang="en-US" dirty="0"/>
          </a:p>
        </p:txBody>
      </p:sp>
      <p:sp>
        <p:nvSpPr>
          <p:cNvPr id="9" name="Content Placeholder 8"/>
          <p:cNvSpPr>
            <a:spLocks noGrp="1"/>
          </p:cNvSpPr>
          <p:nvPr>
            <p:ph sz="quarter" idx="4"/>
          </p:nvPr>
        </p:nvSpPr>
        <p:spPr>
          <a:xfrm>
            <a:off x="4648200" y="2286000"/>
            <a:ext cx="4191000" cy="3822192"/>
          </a:xfrm>
        </p:spPr>
        <p:txBody>
          <a:bodyPr>
            <a:normAutofit fontScale="70000" lnSpcReduction="20000"/>
          </a:bodyPr>
          <a:lstStyle/>
          <a:p>
            <a:r>
              <a:rPr lang="en-US" dirty="0" smtClean="0"/>
              <a:t>Settled in Boston area; Massachusetts Bay colony</a:t>
            </a:r>
          </a:p>
          <a:p>
            <a:r>
              <a:rPr lang="en-US" dirty="0" smtClean="0"/>
              <a:t>Started first public school</a:t>
            </a:r>
          </a:p>
          <a:p>
            <a:r>
              <a:rPr lang="en-US" dirty="0" smtClean="0"/>
              <a:t>Sent people to prepare colony land &amp; buildings</a:t>
            </a:r>
          </a:p>
          <a:p>
            <a:r>
              <a:rPr lang="en-US" dirty="0" smtClean="0"/>
              <a:t>More prepared</a:t>
            </a:r>
          </a:p>
          <a:p>
            <a:r>
              <a:rPr lang="en-US" dirty="0" smtClean="0"/>
              <a:t>1000 people came across the Atlantic Ocean on 15 ships</a:t>
            </a:r>
          </a:p>
          <a:p>
            <a:r>
              <a:rPr lang="en-US" dirty="0" smtClean="0"/>
              <a:t>Led by John Winthrop</a:t>
            </a:r>
          </a:p>
          <a:p>
            <a:r>
              <a:rPr lang="en-US" dirty="0" smtClean="0"/>
              <a:t>Used pillory &amp; stocks to punish those who broke laws</a:t>
            </a:r>
          </a:p>
          <a:p>
            <a:r>
              <a:rPr lang="en-US" dirty="0" smtClean="0"/>
              <a:t>Wanted to purify (or make simpler) the Church of England</a:t>
            </a:r>
          </a:p>
          <a:p>
            <a:r>
              <a:rPr lang="en-US" dirty="0" smtClean="0"/>
              <a:t>Ministers served as the judges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Both Pilgrims &amp; Puritans</a:t>
            </a:r>
            <a:endParaRPr lang="en-US" dirty="0"/>
          </a:p>
        </p:txBody>
      </p:sp>
      <p:sp>
        <p:nvSpPr>
          <p:cNvPr id="8" name="Content Placeholder 7"/>
          <p:cNvSpPr>
            <a:spLocks noGrp="1"/>
          </p:cNvSpPr>
          <p:nvPr>
            <p:ph sz="quarter" idx="1"/>
          </p:nvPr>
        </p:nvSpPr>
        <p:spPr/>
        <p:txBody>
          <a:bodyPr>
            <a:normAutofit fontScale="92500"/>
          </a:bodyPr>
          <a:lstStyle/>
          <a:p>
            <a:r>
              <a:rPr lang="en-US" dirty="0" smtClean="0"/>
              <a:t>Had cannons and sharp tipped fences</a:t>
            </a:r>
          </a:p>
          <a:p>
            <a:r>
              <a:rPr lang="en-US" dirty="0" smtClean="0"/>
              <a:t>Started colony for religious freedoms</a:t>
            </a:r>
          </a:p>
          <a:p>
            <a:r>
              <a:rPr lang="en-US" dirty="0" smtClean="0"/>
              <a:t>Came from England &amp; were part of Church of England – wanted change</a:t>
            </a:r>
          </a:p>
          <a:p>
            <a:r>
              <a:rPr lang="en-US" dirty="0" smtClean="0"/>
              <a:t>Hunted, traded, farmed and fished for survival/economics of colony</a:t>
            </a:r>
          </a:p>
          <a:p>
            <a:r>
              <a:rPr lang="en-US" dirty="0" smtClean="0"/>
              <a:t>Established colonies in New England area</a:t>
            </a:r>
          </a:p>
          <a:p>
            <a:r>
              <a:rPr lang="en-US" dirty="0" smtClean="0"/>
              <a:t>Crossed Atlantic Ocean to get to American colonies</a:t>
            </a:r>
          </a:p>
          <a:p>
            <a:r>
              <a:rPr lang="en-US" dirty="0" smtClean="0"/>
              <a:t>Had meeting hall where religious services were held</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England Colonies</a:t>
            </a:r>
            <a:endParaRPr lang="en-US" dirty="0"/>
          </a:p>
        </p:txBody>
      </p:sp>
      <p:sp>
        <p:nvSpPr>
          <p:cNvPr id="3" name="Content Placeholder 2"/>
          <p:cNvSpPr>
            <a:spLocks noGrp="1"/>
          </p:cNvSpPr>
          <p:nvPr>
            <p:ph sz="half" idx="1"/>
          </p:nvPr>
        </p:nvSpPr>
        <p:spPr/>
        <p:txBody>
          <a:bodyPr/>
          <a:lstStyle/>
          <a:p>
            <a:r>
              <a:rPr lang="en-US" dirty="0" smtClean="0"/>
              <a:t>Massachusetts </a:t>
            </a:r>
          </a:p>
          <a:p>
            <a:r>
              <a:rPr lang="en-US" dirty="0" smtClean="0"/>
              <a:t>New Hampshire</a:t>
            </a:r>
          </a:p>
          <a:p>
            <a:r>
              <a:rPr lang="en-US" dirty="0" smtClean="0"/>
              <a:t>Rhode Island</a:t>
            </a:r>
          </a:p>
          <a:p>
            <a:r>
              <a:rPr lang="en-US" dirty="0" smtClean="0"/>
              <a:t>Connecticut</a:t>
            </a:r>
          </a:p>
          <a:p>
            <a:endParaRPr lang="en-US" dirty="0"/>
          </a:p>
        </p:txBody>
      </p:sp>
      <p:sp>
        <p:nvSpPr>
          <p:cNvPr id="4" name="Content Placeholder 3"/>
          <p:cNvSpPr>
            <a:spLocks noGrp="1"/>
          </p:cNvSpPr>
          <p:nvPr>
            <p:ph sz="half" idx="2"/>
          </p:nvPr>
        </p:nvSpPr>
        <p:spPr/>
        <p:txBody>
          <a:bodyPr/>
          <a:lstStyle/>
          <a:p>
            <a:r>
              <a:rPr lang="en-US" dirty="0" smtClean="0"/>
              <a:t>Mom</a:t>
            </a:r>
          </a:p>
          <a:p>
            <a:r>
              <a:rPr lang="en-US" dirty="0" smtClean="0"/>
              <a:t>Never</a:t>
            </a:r>
          </a:p>
          <a:p>
            <a:r>
              <a:rPr lang="en-US" dirty="0" smtClean="0"/>
              <a:t>Runs </a:t>
            </a:r>
          </a:p>
          <a:p>
            <a:r>
              <a:rPr lang="en-US" dirty="0" smtClean="0"/>
              <a:t>Cross country</a:t>
            </a:r>
            <a:endParaRPr lang="en-US" dirty="0"/>
          </a:p>
        </p:txBody>
      </p:sp>
      <p:pic>
        <p:nvPicPr>
          <p:cNvPr id="5" name="Picture 4" descr="new england colonies.jpg"/>
          <p:cNvPicPr>
            <a:picLocks noChangeAspect="1"/>
          </p:cNvPicPr>
          <p:nvPr/>
        </p:nvPicPr>
        <p:blipFill>
          <a:blip r:embed="rId2" cstate="print"/>
          <a:stretch>
            <a:fillRect/>
          </a:stretch>
        </p:blipFill>
        <p:spPr>
          <a:xfrm>
            <a:off x="1295400" y="3200400"/>
            <a:ext cx="2711150" cy="3457575"/>
          </a:xfrm>
          <a:prstGeom prst="rect">
            <a:avLst/>
          </a:prstGeom>
        </p:spPr>
      </p:pic>
      <p:sp>
        <p:nvSpPr>
          <p:cNvPr id="6" name="TextBox 5"/>
          <p:cNvSpPr txBox="1"/>
          <p:nvPr/>
        </p:nvSpPr>
        <p:spPr>
          <a:xfrm>
            <a:off x="5029200" y="3505200"/>
            <a:ext cx="3810000" cy="1754326"/>
          </a:xfrm>
          <a:prstGeom prst="rect">
            <a:avLst/>
          </a:prstGeom>
          <a:noFill/>
        </p:spPr>
        <p:txBody>
          <a:bodyPr wrap="square" rtlCol="0">
            <a:spAutoFit/>
          </a:bodyPr>
          <a:lstStyle/>
          <a:p>
            <a:r>
              <a:rPr lang="en-US" dirty="0" smtClean="0"/>
              <a:t>Thin rocky soil made it difficult for large scale farming</a:t>
            </a:r>
          </a:p>
          <a:p>
            <a:endParaRPr lang="en-US" dirty="0" smtClean="0"/>
          </a:p>
          <a:p>
            <a:r>
              <a:rPr lang="en-US" dirty="0" smtClean="0"/>
              <a:t>Natural resources included fishing and timber which led to  shipbuilding</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Colonies</a:t>
            </a:r>
            <a:endParaRPr lang="en-US" dirty="0"/>
          </a:p>
        </p:txBody>
      </p:sp>
      <p:sp>
        <p:nvSpPr>
          <p:cNvPr id="3" name="Content Placeholder 2"/>
          <p:cNvSpPr>
            <a:spLocks noGrp="1"/>
          </p:cNvSpPr>
          <p:nvPr>
            <p:ph sz="half" idx="1"/>
          </p:nvPr>
        </p:nvSpPr>
        <p:spPr/>
        <p:txBody>
          <a:bodyPr/>
          <a:lstStyle/>
          <a:p>
            <a:r>
              <a:rPr lang="en-US" dirty="0" smtClean="0"/>
              <a:t>New Jersey</a:t>
            </a:r>
          </a:p>
          <a:p>
            <a:r>
              <a:rPr lang="en-US" dirty="0" smtClean="0"/>
              <a:t>New York</a:t>
            </a:r>
          </a:p>
          <a:p>
            <a:r>
              <a:rPr lang="en-US" dirty="0" smtClean="0"/>
              <a:t>Pennsylvania</a:t>
            </a:r>
          </a:p>
          <a:p>
            <a:r>
              <a:rPr lang="en-US" dirty="0" smtClean="0"/>
              <a:t>Delaware</a:t>
            </a:r>
          </a:p>
          <a:p>
            <a:endParaRPr lang="en-US" dirty="0" smtClean="0"/>
          </a:p>
          <a:p>
            <a:endParaRPr lang="en-US" dirty="0"/>
          </a:p>
        </p:txBody>
      </p:sp>
      <p:sp>
        <p:nvSpPr>
          <p:cNvPr id="6" name="Content Placeholder 5"/>
          <p:cNvSpPr>
            <a:spLocks noGrp="1"/>
          </p:cNvSpPr>
          <p:nvPr>
            <p:ph sz="half" idx="2"/>
          </p:nvPr>
        </p:nvSpPr>
        <p:spPr/>
        <p:txBody>
          <a:bodyPr/>
          <a:lstStyle/>
          <a:p>
            <a:r>
              <a:rPr lang="en-US" dirty="0" smtClean="0"/>
              <a:t>New</a:t>
            </a:r>
          </a:p>
          <a:p>
            <a:r>
              <a:rPr lang="en-US" dirty="0" smtClean="0"/>
              <a:t>York</a:t>
            </a:r>
          </a:p>
          <a:p>
            <a:r>
              <a:rPr lang="en-US" dirty="0" smtClean="0"/>
              <a:t>Police</a:t>
            </a:r>
          </a:p>
          <a:p>
            <a:r>
              <a:rPr lang="en-US" dirty="0" smtClean="0"/>
              <a:t>Department</a:t>
            </a:r>
            <a:endParaRPr lang="en-US" dirty="0"/>
          </a:p>
        </p:txBody>
      </p:sp>
      <p:pic>
        <p:nvPicPr>
          <p:cNvPr id="7" name="Picture 6" descr="MiddleColonies.gif"/>
          <p:cNvPicPr>
            <a:picLocks noChangeAspect="1"/>
          </p:cNvPicPr>
          <p:nvPr/>
        </p:nvPicPr>
        <p:blipFill>
          <a:blip r:embed="rId2" cstate="print"/>
          <a:stretch>
            <a:fillRect/>
          </a:stretch>
        </p:blipFill>
        <p:spPr>
          <a:xfrm>
            <a:off x="1066800" y="3429000"/>
            <a:ext cx="2381250" cy="2809875"/>
          </a:xfrm>
          <a:prstGeom prst="rect">
            <a:avLst/>
          </a:prstGeom>
        </p:spPr>
      </p:pic>
      <p:sp>
        <p:nvSpPr>
          <p:cNvPr id="8" name="TextBox 7"/>
          <p:cNvSpPr txBox="1"/>
          <p:nvPr/>
        </p:nvSpPr>
        <p:spPr>
          <a:xfrm>
            <a:off x="5029200" y="3581400"/>
            <a:ext cx="2971800" cy="2862322"/>
          </a:xfrm>
          <a:prstGeom prst="rect">
            <a:avLst/>
          </a:prstGeom>
          <a:noFill/>
        </p:spPr>
        <p:txBody>
          <a:bodyPr wrap="square" rtlCol="0">
            <a:spAutoFit/>
          </a:bodyPr>
          <a:lstStyle/>
          <a:p>
            <a:r>
              <a:rPr lang="en-US" dirty="0" smtClean="0"/>
              <a:t>The fertile soil and climate made for excellent farming of grains, especially wheat.  So much wheat was produced and milled here the Middle Colonies became known as the “Breadbasket” of the colonies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Colonies</a:t>
            </a:r>
            <a:endParaRPr lang="en-US" dirty="0"/>
          </a:p>
        </p:txBody>
      </p:sp>
      <p:sp>
        <p:nvSpPr>
          <p:cNvPr id="3" name="Content Placeholder 2"/>
          <p:cNvSpPr>
            <a:spLocks noGrp="1"/>
          </p:cNvSpPr>
          <p:nvPr>
            <p:ph sz="half" idx="1"/>
          </p:nvPr>
        </p:nvSpPr>
        <p:spPr/>
        <p:txBody>
          <a:bodyPr/>
          <a:lstStyle/>
          <a:p>
            <a:r>
              <a:rPr lang="en-US" dirty="0" smtClean="0"/>
              <a:t>North Carolina</a:t>
            </a:r>
          </a:p>
          <a:p>
            <a:r>
              <a:rPr lang="en-US" dirty="0" smtClean="0"/>
              <a:t>South Carolina</a:t>
            </a:r>
          </a:p>
          <a:p>
            <a:r>
              <a:rPr lang="en-US" dirty="0" smtClean="0"/>
              <a:t>Maryland</a:t>
            </a:r>
          </a:p>
          <a:p>
            <a:r>
              <a:rPr lang="en-US" dirty="0" smtClean="0"/>
              <a:t>Virginia</a:t>
            </a:r>
          </a:p>
          <a:p>
            <a:r>
              <a:rPr lang="en-US" dirty="0" smtClean="0"/>
              <a:t>Georgia</a:t>
            </a:r>
          </a:p>
          <a:p>
            <a:endParaRPr lang="en-US" dirty="0"/>
          </a:p>
        </p:txBody>
      </p:sp>
      <p:sp>
        <p:nvSpPr>
          <p:cNvPr id="4" name="Content Placeholder 3"/>
          <p:cNvSpPr>
            <a:spLocks noGrp="1"/>
          </p:cNvSpPr>
          <p:nvPr>
            <p:ph sz="half" idx="2"/>
          </p:nvPr>
        </p:nvSpPr>
        <p:spPr/>
        <p:txBody>
          <a:bodyPr/>
          <a:lstStyle/>
          <a:p>
            <a:r>
              <a:rPr lang="en-US" dirty="0" smtClean="0"/>
              <a:t>Never</a:t>
            </a:r>
          </a:p>
          <a:p>
            <a:r>
              <a:rPr lang="en-US" dirty="0" smtClean="0"/>
              <a:t>Sell</a:t>
            </a:r>
          </a:p>
          <a:p>
            <a:r>
              <a:rPr lang="en-US" dirty="0" smtClean="0"/>
              <a:t>My</a:t>
            </a:r>
          </a:p>
          <a:p>
            <a:r>
              <a:rPr lang="en-US" dirty="0" smtClean="0"/>
              <a:t>Viper</a:t>
            </a:r>
          </a:p>
          <a:p>
            <a:r>
              <a:rPr lang="en-US" dirty="0" smtClean="0"/>
              <a:t>Girlfriend</a:t>
            </a:r>
            <a:endParaRPr lang="en-US" dirty="0"/>
          </a:p>
        </p:txBody>
      </p:sp>
      <p:pic>
        <p:nvPicPr>
          <p:cNvPr id="5" name="Picture 4" descr="southerncolonies.jpg"/>
          <p:cNvPicPr>
            <a:picLocks noChangeAspect="1"/>
          </p:cNvPicPr>
          <p:nvPr/>
        </p:nvPicPr>
        <p:blipFill>
          <a:blip r:embed="rId2" cstate="print"/>
          <a:stretch>
            <a:fillRect/>
          </a:stretch>
        </p:blipFill>
        <p:spPr>
          <a:xfrm>
            <a:off x="2133600" y="2971800"/>
            <a:ext cx="2676951" cy="3205162"/>
          </a:xfrm>
          <a:prstGeom prst="rect">
            <a:avLst/>
          </a:prstGeom>
        </p:spPr>
      </p:pic>
      <p:sp>
        <p:nvSpPr>
          <p:cNvPr id="6" name="TextBox 5"/>
          <p:cNvSpPr txBox="1"/>
          <p:nvPr/>
        </p:nvSpPr>
        <p:spPr>
          <a:xfrm>
            <a:off x="5257800" y="4038600"/>
            <a:ext cx="3276600" cy="1754326"/>
          </a:xfrm>
          <a:prstGeom prst="rect">
            <a:avLst/>
          </a:prstGeom>
          <a:noFill/>
        </p:spPr>
        <p:txBody>
          <a:bodyPr wrap="square" rtlCol="0">
            <a:spAutoFit/>
          </a:bodyPr>
          <a:lstStyle/>
          <a:p>
            <a:r>
              <a:rPr lang="en-US" dirty="0" smtClean="0"/>
              <a:t>Its warm climate and fertile soil made the Southern colonies an excellent region for producing cash crops such as tobacco, rice, and indigo</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dissenter</a:t>
            </a:r>
            <a:endParaRPr lang="en-US" dirty="0"/>
          </a:p>
        </p:txBody>
      </p:sp>
      <p:sp>
        <p:nvSpPr>
          <p:cNvPr id="6" name="Content Placeholder 5"/>
          <p:cNvSpPr>
            <a:spLocks noGrp="1"/>
          </p:cNvSpPr>
          <p:nvPr>
            <p:ph sz="quarter" idx="1"/>
          </p:nvPr>
        </p:nvSpPr>
        <p:spPr/>
        <p:txBody>
          <a:bodyPr/>
          <a:lstStyle/>
          <a:p>
            <a:r>
              <a:rPr lang="en-US" dirty="0" smtClean="0"/>
              <a:t>A person whose views differ from those held by most people in the community.</a:t>
            </a:r>
          </a:p>
          <a:p>
            <a:endParaRPr lang="en-US" dirty="0"/>
          </a:p>
        </p:txBody>
      </p:sp>
      <p:pic>
        <p:nvPicPr>
          <p:cNvPr id="7" name="Picture 6" descr="dissenter.jpg"/>
          <p:cNvPicPr>
            <a:picLocks noChangeAspect="1"/>
          </p:cNvPicPr>
          <p:nvPr/>
        </p:nvPicPr>
        <p:blipFill>
          <a:blip r:embed="rId2" cstate="print"/>
          <a:stretch>
            <a:fillRect/>
          </a:stretch>
        </p:blipFill>
        <p:spPr>
          <a:xfrm>
            <a:off x="2438400" y="2667000"/>
            <a:ext cx="3733800" cy="246912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Roger Williams</a:t>
            </a:r>
            <a:endParaRPr lang="en-US" dirty="0"/>
          </a:p>
        </p:txBody>
      </p:sp>
      <p:pic>
        <p:nvPicPr>
          <p:cNvPr id="5" name="Content Placeholder 4" descr="roger williams.jpg"/>
          <p:cNvPicPr>
            <a:picLocks noGrp="1" noChangeAspect="1"/>
          </p:cNvPicPr>
          <p:nvPr>
            <p:ph sz="half" idx="1"/>
          </p:nvPr>
        </p:nvPicPr>
        <p:blipFill>
          <a:blip r:embed="rId2" cstate="print"/>
          <a:stretch>
            <a:fillRect/>
          </a:stretch>
        </p:blipFill>
        <p:spPr>
          <a:xfrm>
            <a:off x="914400" y="3733800"/>
            <a:ext cx="1524000" cy="1940943"/>
          </a:xfrm>
        </p:spPr>
      </p:pic>
      <p:sp>
        <p:nvSpPr>
          <p:cNvPr id="4" name="Content Placeholder 3"/>
          <p:cNvSpPr>
            <a:spLocks noGrp="1"/>
          </p:cNvSpPr>
          <p:nvPr>
            <p:ph sz="half" idx="2"/>
          </p:nvPr>
        </p:nvSpPr>
        <p:spPr/>
        <p:txBody>
          <a:bodyPr/>
          <a:lstStyle/>
          <a:p>
            <a:r>
              <a:rPr lang="en-US" dirty="0" smtClean="0"/>
              <a:t>Outspoken minister in Salem, Massachusetts</a:t>
            </a:r>
          </a:p>
          <a:p>
            <a:r>
              <a:rPr lang="en-US" dirty="0" smtClean="0"/>
              <a:t>Believed government should not punish citizens for what they believe</a:t>
            </a:r>
          </a:p>
          <a:p>
            <a:r>
              <a:rPr lang="en-US" dirty="0" smtClean="0"/>
              <a:t>Established colony of Rhode Island with first settlement: Providence</a:t>
            </a:r>
          </a:p>
          <a:p>
            <a:r>
              <a:rPr lang="en-US" dirty="0" smtClean="0"/>
              <a:t>True freedom of religion</a:t>
            </a:r>
            <a:endParaRPr lang="en-US" dirty="0"/>
          </a:p>
        </p:txBody>
      </p:sp>
      <p:pic>
        <p:nvPicPr>
          <p:cNvPr id="6" name="Picture 5" descr="roger williams.bmp"/>
          <p:cNvPicPr>
            <a:picLocks noChangeAspect="1"/>
          </p:cNvPicPr>
          <p:nvPr/>
        </p:nvPicPr>
        <p:blipFill>
          <a:blip r:embed="rId3" cstate="print"/>
          <a:stretch>
            <a:fillRect/>
          </a:stretch>
        </p:blipFill>
        <p:spPr>
          <a:xfrm>
            <a:off x="2209800" y="1524000"/>
            <a:ext cx="2057400" cy="18288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Anne Hutchinson</a:t>
            </a:r>
            <a:endParaRPr lang="en-US" dirty="0"/>
          </a:p>
        </p:txBody>
      </p:sp>
      <p:sp>
        <p:nvSpPr>
          <p:cNvPr id="5" name="Content Placeholder 4"/>
          <p:cNvSpPr>
            <a:spLocks noGrp="1"/>
          </p:cNvSpPr>
          <p:nvPr>
            <p:ph sz="half" idx="1"/>
          </p:nvPr>
        </p:nvSpPr>
        <p:spPr/>
        <p:txBody>
          <a:bodyPr/>
          <a:lstStyle/>
          <a:p>
            <a:r>
              <a:rPr lang="en-US" dirty="0" smtClean="0"/>
              <a:t>A dissenter  </a:t>
            </a:r>
          </a:p>
          <a:p>
            <a:r>
              <a:rPr lang="en-US" dirty="0" smtClean="0"/>
              <a:t>Believed people should not have to go through a minister, but could pray directly to God from anywhere</a:t>
            </a:r>
          </a:p>
          <a:p>
            <a:r>
              <a:rPr lang="en-US" dirty="0" smtClean="0"/>
              <a:t>Forced to leave Massachusetts and moved to Rhode Island</a:t>
            </a:r>
            <a:endParaRPr lang="en-US" dirty="0"/>
          </a:p>
        </p:txBody>
      </p:sp>
      <p:pic>
        <p:nvPicPr>
          <p:cNvPr id="7" name="Content Placeholder 6" descr="anne hutchinson.jpg"/>
          <p:cNvPicPr>
            <a:picLocks noGrp="1" noChangeAspect="1"/>
          </p:cNvPicPr>
          <p:nvPr>
            <p:ph sz="half" idx="2"/>
          </p:nvPr>
        </p:nvPicPr>
        <p:blipFill>
          <a:blip r:embed="rId2" cstate="print"/>
          <a:stretch>
            <a:fillRect/>
          </a:stretch>
        </p:blipFill>
        <p:spPr>
          <a:xfrm>
            <a:off x="4416742" y="1828800"/>
            <a:ext cx="3293745" cy="43434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2819400"/>
            <a:ext cx="3276600" cy="3581400"/>
          </a:xfrm>
        </p:spPr>
        <p:txBody>
          <a:bodyPr>
            <a:normAutofit/>
          </a:bodyPr>
          <a:lstStyle/>
          <a:p>
            <a:pPr algn="l"/>
            <a:r>
              <a:rPr lang="en-US" sz="1800" dirty="0" smtClean="0">
                <a:solidFill>
                  <a:schemeClr val="tx1"/>
                </a:solidFill>
              </a:rPr>
              <a:t>*THE “Virgin” Queen of England</a:t>
            </a:r>
          </a:p>
          <a:p>
            <a:pPr algn="l"/>
            <a:endParaRPr lang="en-US" sz="1800" dirty="0" smtClean="0">
              <a:solidFill>
                <a:schemeClr val="tx1"/>
              </a:solidFill>
            </a:endParaRPr>
          </a:p>
          <a:p>
            <a:pPr algn="l"/>
            <a:r>
              <a:rPr lang="en-US" sz="1800" dirty="0" smtClean="0">
                <a:solidFill>
                  <a:schemeClr val="tx1"/>
                </a:solidFill>
              </a:rPr>
              <a:t>*Ruler of England during first attempts to colonize</a:t>
            </a:r>
            <a:endParaRPr lang="en-US" sz="1800" dirty="0">
              <a:solidFill>
                <a:schemeClr val="tx1"/>
              </a:solidFill>
            </a:endParaRPr>
          </a:p>
        </p:txBody>
      </p:sp>
      <p:sp>
        <p:nvSpPr>
          <p:cNvPr id="3" name="Title 2"/>
          <p:cNvSpPr>
            <a:spLocks noGrp="1"/>
          </p:cNvSpPr>
          <p:nvPr>
            <p:ph type="ctrTitle"/>
          </p:nvPr>
        </p:nvSpPr>
        <p:spPr>
          <a:xfrm>
            <a:off x="228600" y="381000"/>
            <a:ext cx="8229600" cy="1752600"/>
          </a:xfrm>
        </p:spPr>
        <p:txBody>
          <a:bodyPr/>
          <a:lstStyle/>
          <a:p>
            <a:pPr algn="l"/>
            <a:r>
              <a:rPr lang="en-US" dirty="0" smtClean="0"/>
              <a:t>Queen Elizabeth I</a:t>
            </a:r>
            <a:endParaRPr lang="en-US" dirty="0"/>
          </a:p>
        </p:txBody>
      </p:sp>
      <p:pic>
        <p:nvPicPr>
          <p:cNvPr id="4" name="Picture 3" descr="queen elizabeth.jpg"/>
          <p:cNvPicPr>
            <a:picLocks noChangeAspect="1"/>
          </p:cNvPicPr>
          <p:nvPr/>
        </p:nvPicPr>
        <p:blipFill>
          <a:blip r:embed="rId2" cstate="print"/>
          <a:stretch>
            <a:fillRect/>
          </a:stretch>
        </p:blipFill>
        <p:spPr>
          <a:xfrm>
            <a:off x="5074920" y="457200"/>
            <a:ext cx="3905250" cy="6096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Hooker</a:t>
            </a:r>
            <a:endParaRPr lang="en-US" dirty="0"/>
          </a:p>
        </p:txBody>
      </p:sp>
      <p:pic>
        <p:nvPicPr>
          <p:cNvPr id="5" name="Content Placeholder 4" descr="thomas hooker.jpg"/>
          <p:cNvPicPr>
            <a:picLocks noGrp="1" noChangeAspect="1"/>
          </p:cNvPicPr>
          <p:nvPr>
            <p:ph sz="half" idx="1"/>
          </p:nvPr>
        </p:nvPicPr>
        <p:blipFill>
          <a:blip r:embed="rId2" cstate="print"/>
          <a:stretch>
            <a:fillRect/>
          </a:stretch>
        </p:blipFill>
        <p:spPr>
          <a:xfrm>
            <a:off x="609600" y="1474483"/>
            <a:ext cx="3650643" cy="4773917"/>
          </a:xfrm>
        </p:spPr>
      </p:pic>
      <p:sp>
        <p:nvSpPr>
          <p:cNvPr id="4" name="Content Placeholder 3"/>
          <p:cNvSpPr>
            <a:spLocks noGrp="1"/>
          </p:cNvSpPr>
          <p:nvPr>
            <p:ph sz="half" idx="2"/>
          </p:nvPr>
        </p:nvSpPr>
        <p:spPr/>
        <p:txBody>
          <a:bodyPr/>
          <a:lstStyle/>
          <a:p>
            <a:r>
              <a:rPr lang="en-US" dirty="0" smtClean="0"/>
              <a:t>Puritan minister who founded Connecticut &amp; was seeking political &amp; religious freedom</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Penn</a:t>
            </a:r>
            <a:endParaRPr lang="en-US" dirty="0"/>
          </a:p>
        </p:txBody>
      </p:sp>
      <p:sp>
        <p:nvSpPr>
          <p:cNvPr id="3" name="Content Placeholder 2"/>
          <p:cNvSpPr>
            <a:spLocks noGrp="1"/>
          </p:cNvSpPr>
          <p:nvPr>
            <p:ph sz="half" idx="1"/>
          </p:nvPr>
        </p:nvSpPr>
        <p:spPr/>
        <p:txBody>
          <a:bodyPr/>
          <a:lstStyle/>
          <a:p>
            <a:r>
              <a:rPr lang="en-US" dirty="0" smtClean="0"/>
              <a:t>Quaker who was given land by King Charles II </a:t>
            </a:r>
          </a:p>
          <a:p>
            <a:r>
              <a:rPr lang="en-US" dirty="0" smtClean="0"/>
              <a:t>Established colony of Pennsylvania settlement of Philadelphia</a:t>
            </a:r>
          </a:p>
          <a:p>
            <a:r>
              <a:rPr lang="en-US" dirty="0" smtClean="0"/>
              <a:t>Pennsylvania= Penn’s Woods</a:t>
            </a:r>
          </a:p>
          <a:p>
            <a:r>
              <a:rPr lang="en-US" dirty="0" smtClean="0"/>
              <a:t>Philadelphia = City of Brotherly Love</a:t>
            </a:r>
            <a:endParaRPr lang="en-US" dirty="0"/>
          </a:p>
        </p:txBody>
      </p:sp>
      <p:pic>
        <p:nvPicPr>
          <p:cNvPr id="5" name="Content Placeholder 4" descr="william penn.jpg"/>
          <p:cNvPicPr>
            <a:picLocks noGrp="1" noChangeAspect="1"/>
          </p:cNvPicPr>
          <p:nvPr>
            <p:ph sz="half" idx="2"/>
          </p:nvPr>
        </p:nvPicPr>
        <p:blipFill>
          <a:blip r:embed="rId2" cstate="print"/>
          <a:stretch>
            <a:fillRect/>
          </a:stretch>
        </p:blipFill>
        <p:spPr>
          <a:xfrm>
            <a:off x="4953000" y="1447800"/>
            <a:ext cx="3671511" cy="4743723"/>
          </a:xfrm>
        </p:spPr>
      </p:pic>
      <p:pic>
        <p:nvPicPr>
          <p:cNvPr id="6" name="Picture 5" descr="quaker_oats_man.jpg"/>
          <p:cNvPicPr>
            <a:picLocks noChangeAspect="1"/>
          </p:cNvPicPr>
          <p:nvPr/>
        </p:nvPicPr>
        <p:blipFill>
          <a:blip r:embed="rId3" cstate="print"/>
          <a:stretch>
            <a:fillRect/>
          </a:stretch>
        </p:blipFill>
        <p:spPr>
          <a:xfrm>
            <a:off x="3276600" y="5181600"/>
            <a:ext cx="1633538" cy="138045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Proprietors</a:t>
            </a:r>
            <a:endParaRPr lang="en-US" dirty="0"/>
          </a:p>
        </p:txBody>
      </p:sp>
      <p:sp>
        <p:nvSpPr>
          <p:cNvPr id="6" name="Content Placeholder 5"/>
          <p:cNvSpPr>
            <a:spLocks noGrp="1"/>
          </p:cNvSpPr>
          <p:nvPr>
            <p:ph sz="quarter" idx="1"/>
          </p:nvPr>
        </p:nvSpPr>
        <p:spPr/>
        <p:txBody>
          <a:bodyPr/>
          <a:lstStyle/>
          <a:p>
            <a:r>
              <a:rPr lang="en-US" dirty="0" smtClean="0"/>
              <a:t>An owner</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Oglethorpe</a:t>
            </a:r>
            <a:endParaRPr lang="en-US" dirty="0"/>
          </a:p>
        </p:txBody>
      </p:sp>
      <p:sp>
        <p:nvSpPr>
          <p:cNvPr id="3" name="Content Placeholder 2"/>
          <p:cNvSpPr>
            <a:spLocks noGrp="1"/>
          </p:cNvSpPr>
          <p:nvPr>
            <p:ph sz="half" idx="1"/>
          </p:nvPr>
        </p:nvSpPr>
        <p:spPr/>
        <p:txBody>
          <a:bodyPr/>
          <a:lstStyle/>
          <a:p>
            <a:r>
              <a:rPr lang="en-US" dirty="0" smtClean="0"/>
              <a:t>English leader started colony for debtors – start new lives &amp; own land</a:t>
            </a:r>
          </a:p>
          <a:p>
            <a:r>
              <a:rPr lang="en-US" dirty="0" smtClean="0"/>
              <a:t>New colony – Georgia settlement – Savannah</a:t>
            </a:r>
          </a:p>
          <a:p>
            <a:r>
              <a:rPr lang="en-US" dirty="0" smtClean="0"/>
              <a:t>Georgia helped protect English colonies from Spanish settlements</a:t>
            </a:r>
            <a:endParaRPr lang="en-US" dirty="0"/>
          </a:p>
        </p:txBody>
      </p:sp>
      <p:pic>
        <p:nvPicPr>
          <p:cNvPr id="5" name="Content Placeholder 4" descr="james oglethorpe.jpg"/>
          <p:cNvPicPr>
            <a:picLocks noGrp="1" noChangeAspect="1"/>
          </p:cNvPicPr>
          <p:nvPr>
            <p:ph sz="half" idx="2"/>
          </p:nvPr>
        </p:nvPicPr>
        <p:blipFill>
          <a:blip r:embed="rId2" cstate="print"/>
          <a:stretch>
            <a:fillRect/>
          </a:stretch>
        </p:blipFill>
        <p:spPr>
          <a:xfrm>
            <a:off x="5486401" y="2117669"/>
            <a:ext cx="1795462" cy="214715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debtors</a:t>
            </a:r>
            <a:endParaRPr lang="en-US" dirty="0"/>
          </a:p>
        </p:txBody>
      </p:sp>
      <p:pic>
        <p:nvPicPr>
          <p:cNvPr id="5" name="Content Placeholder 4" descr="debtor.jpg"/>
          <p:cNvPicPr>
            <a:picLocks noGrp="1" noChangeAspect="1"/>
          </p:cNvPicPr>
          <p:nvPr>
            <p:ph sz="half" idx="1"/>
          </p:nvPr>
        </p:nvPicPr>
        <p:blipFill>
          <a:blip r:embed="rId2" cstate="print"/>
          <a:stretch>
            <a:fillRect/>
          </a:stretch>
        </p:blipFill>
        <p:spPr>
          <a:xfrm>
            <a:off x="1371600" y="2057400"/>
            <a:ext cx="2087788" cy="2293144"/>
          </a:xfrm>
        </p:spPr>
      </p:pic>
      <p:sp>
        <p:nvSpPr>
          <p:cNvPr id="4" name="Content Placeholder 3"/>
          <p:cNvSpPr>
            <a:spLocks noGrp="1"/>
          </p:cNvSpPr>
          <p:nvPr>
            <p:ph sz="half" idx="2"/>
          </p:nvPr>
        </p:nvSpPr>
        <p:spPr/>
        <p:txBody>
          <a:bodyPr/>
          <a:lstStyle/>
          <a:p>
            <a:r>
              <a:rPr lang="en-US" dirty="0" smtClean="0"/>
              <a:t>People who owed money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smtClean="0"/>
              <a:t>Quaker	</a:t>
            </a:r>
            <a:endParaRPr lang="en-US" dirty="0"/>
          </a:p>
        </p:txBody>
      </p:sp>
      <p:sp>
        <p:nvSpPr>
          <p:cNvPr id="8" name="Text Placeholder 7"/>
          <p:cNvSpPr>
            <a:spLocks noGrp="1"/>
          </p:cNvSpPr>
          <p:nvPr>
            <p:ph type="body" sz="half" idx="3"/>
          </p:nvPr>
        </p:nvSpPr>
        <p:spPr/>
        <p:txBody>
          <a:bodyPr/>
          <a:lstStyle/>
          <a:p>
            <a:r>
              <a:rPr lang="en-US" dirty="0" smtClean="0"/>
              <a:t>Catholic</a:t>
            </a:r>
            <a:endParaRPr lang="en-US" dirty="0"/>
          </a:p>
        </p:txBody>
      </p:sp>
      <p:pic>
        <p:nvPicPr>
          <p:cNvPr id="10" name="Content Placeholder 9" descr="quakers.jpg"/>
          <p:cNvPicPr>
            <a:picLocks noGrp="1" noChangeAspect="1"/>
          </p:cNvPicPr>
          <p:nvPr>
            <p:ph sz="quarter" idx="2"/>
          </p:nvPr>
        </p:nvPicPr>
        <p:blipFill>
          <a:blip r:embed="rId2" cstate="print"/>
          <a:stretch>
            <a:fillRect/>
          </a:stretch>
        </p:blipFill>
        <p:spPr>
          <a:xfrm>
            <a:off x="3505200" y="1524000"/>
            <a:ext cx="742950" cy="1209675"/>
          </a:xfrm>
        </p:spPr>
      </p:pic>
      <p:pic>
        <p:nvPicPr>
          <p:cNvPr id="11" name="Content Placeholder 10" descr="catholic.jpg"/>
          <p:cNvPicPr>
            <a:picLocks noGrp="1" noChangeAspect="1"/>
          </p:cNvPicPr>
          <p:nvPr>
            <p:ph sz="quarter" idx="4"/>
          </p:nvPr>
        </p:nvPicPr>
        <p:blipFill>
          <a:blip r:embed="rId3" cstate="print"/>
          <a:stretch>
            <a:fillRect/>
          </a:stretch>
        </p:blipFill>
        <p:spPr>
          <a:xfrm>
            <a:off x="7086600" y="1600200"/>
            <a:ext cx="1428750" cy="1200150"/>
          </a:xfrm>
        </p:spPr>
      </p:pic>
      <p:sp>
        <p:nvSpPr>
          <p:cNvPr id="5" name="Title 4"/>
          <p:cNvSpPr>
            <a:spLocks noGrp="1"/>
          </p:cNvSpPr>
          <p:nvPr>
            <p:ph type="title"/>
          </p:nvPr>
        </p:nvSpPr>
        <p:spPr/>
        <p:txBody>
          <a:bodyPr/>
          <a:lstStyle/>
          <a:p>
            <a:r>
              <a:rPr lang="en-US" dirty="0" smtClean="0"/>
              <a:t>Quaker vs. Catholic</a:t>
            </a:r>
            <a:endParaRPr lang="en-US" dirty="0"/>
          </a:p>
        </p:txBody>
      </p:sp>
      <p:sp>
        <p:nvSpPr>
          <p:cNvPr id="12" name="TextBox 11"/>
          <p:cNvSpPr txBox="1"/>
          <p:nvPr/>
        </p:nvSpPr>
        <p:spPr>
          <a:xfrm>
            <a:off x="685800" y="3124200"/>
            <a:ext cx="3276600" cy="369332"/>
          </a:xfrm>
          <a:prstGeom prst="rect">
            <a:avLst/>
          </a:prstGeom>
          <a:noFill/>
        </p:spPr>
        <p:txBody>
          <a:bodyPr wrap="square" rtlCol="0">
            <a:spAutoFit/>
          </a:bodyPr>
          <a:lstStyle/>
          <a:p>
            <a:endParaRPr lang="en-US" dirty="0"/>
          </a:p>
        </p:txBody>
      </p:sp>
      <p:sp>
        <p:nvSpPr>
          <p:cNvPr id="13" name="TextBox 12"/>
          <p:cNvSpPr txBox="1"/>
          <p:nvPr/>
        </p:nvSpPr>
        <p:spPr>
          <a:xfrm>
            <a:off x="5257800" y="3276600"/>
            <a:ext cx="3124200" cy="369332"/>
          </a:xfrm>
          <a:prstGeom prst="rect">
            <a:avLst/>
          </a:prstGeom>
          <a:noFill/>
        </p:spPr>
        <p:txBody>
          <a:bodyPr wrap="square" rtlCol="0">
            <a:spAutoFit/>
          </a:bodyPr>
          <a:lstStyle/>
          <a:p>
            <a:endParaRPr lang="en-US"/>
          </a:p>
        </p:txBody>
      </p:sp>
      <p:sp>
        <p:nvSpPr>
          <p:cNvPr id="9" name="TextBox 8"/>
          <p:cNvSpPr txBox="1"/>
          <p:nvPr/>
        </p:nvSpPr>
        <p:spPr>
          <a:xfrm>
            <a:off x="5181600" y="3429000"/>
            <a:ext cx="2590800" cy="1754326"/>
          </a:xfrm>
          <a:prstGeom prst="rect">
            <a:avLst/>
          </a:prstGeom>
          <a:noFill/>
        </p:spPr>
        <p:txBody>
          <a:bodyPr wrap="square" rtlCol="0">
            <a:spAutoFit/>
          </a:bodyPr>
          <a:lstStyle/>
          <a:p>
            <a:r>
              <a:rPr lang="en-US" dirty="0" smtClean="0"/>
              <a:t>Seeking religious freedom because they faced persecution in England; settled in Maryland</a:t>
            </a:r>
            <a:endParaRPr lang="en-US" dirty="0"/>
          </a:p>
        </p:txBody>
      </p:sp>
      <p:sp>
        <p:nvSpPr>
          <p:cNvPr id="14" name="TextBox 13"/>
          <p:cNvSpPr txBox="1"/>
          <p:nvPr/>
        </p:nvSpPr>
        <p:spPr>
          <a:xfrm>
            <a:off x="762000" y="3352800"/>
            <a:ext cx="3276600" cy="1477328"/>
          </a:xfrm>
          <a:prstGeom prst="rect">
            <a:avLst/>
          </a:prstGeom>
          <a:noFill/>
        </p:spPr>
        <p:txBody>
          <a:bodyPr wrap="square" rtlCol="0">
            <a:spAutoFit/>
          </a:bodyPr>
          <a:lstStyle/>
          <a:p>
            <a:r>
              <a:rPr lang="en-US" dirty="0" smtClean="0"/>
              <a:t>Opposed war and believed that people could worship God without going to church or following religious laws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Lord Baltimore</a:t>
            </a:r>
            <a:endParaRPr lang="en-US" dirty="0"/>
          </a:p>
        </p:txBody>
      </p:sp>
      <p:sp>
        <p:nvSpPr>
          <p:cNvPr id="5" name="Content Placeholder 4"/>
          <p:cNvSpPr>
            <a:spLocks noGrp="1"/>
          </p:cNvSpPr>
          <p:nvPr>
            <p:ph sz="half" idx="1"/>
          </p:nvPr>
        </p:nvSpPr>
        <p:spPr/>
        <p:txBody>
          <a:bodyPr/>
          <a:lstStyle/>
          <a:p>
            <a:r>
              <a:rPr lang="en-US" dirty="0" smtClean="0"/>
              <a:t>Sought religious freedom for Catholics</a:t>
            </a:r>
          </a:p>
          <a:p>
            <a:r>
              <a:rPr lang="en-US" dirty="0" smtClean="0"/>
              <a:t>Colony of Maryland, settlement of Baltimore</a:t>
            </a:r>
            <a:endParaRPr lang="en-US" dirty="0"/>
          </a:p>
        </p:txBody>
      </p:sp>
      <p:pic>
        <p:nvPicPr>
          <p:cNvPr id="7" name="Content Placeholder 6" descr="lord baltimore.jpg"/>
          <p:cNvPicPr>
            <a:picLocks noGrp="1" noChangeAspect="1"/>
          </p:cNvPicPr>
          <p:nvPr>
            <p:ph sz="half" idx="2"/>
          </p:nvPr>
        </p:nvPicPr>
        <p:blipFill>
          <a:blip r:embed="rId2" cstate="print"/>
          <a:stretch>
            <a:fillRect/>
          </a:stretch>
        </p:blipFill>
        <p:spPr>
          <a:xfrm>
            <a:off x="2362200" y="3124200"/>
            <a:ext cx="2362200" cy="3334870"/>
          </a:xfrm>
        </p:spPr>
      </p:pic>
      <p:pic>
        <p:nvPicPr>
          <p:cNvPr id="8" name="Picture 7" descr="lord baltimore.bmp"/>
          <p:cNvPicPr>
            <a:picLocks noChangeAspect="1"/>
          </p:cNvPicPr>
          <p:nvPr/>
        </p:nvPicPr>
        <p:blipFill>
          <a:blip r:embed="rId3" cstate="print"/>
          <a:stretch>
            <a:fillRect/>
          </a:stretch>
        </p:blipFill>
        <p:spPr>
          <a:xfrm>
            <a:off x="5029200" y="1752600"/>
            <a:ext cx="3609975" cy="4114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White</a:t>
            </a:r>
            <a:endParaRPr lang="en-US" dirty="0"/>
          </a:p>
        </p:txBody>
      </p:sp>
      <p:sp>
        <p:nvSpPr>
          <p:cNvPr id="3" name="Content Placeholder 2"/>
          <p:cNvSpPr>
            <a:spLocks noGrp="1"/>
          </p:cNvSpPr>
          <p:nvPr>
            <p:ph sz="half" idx="1"/>
          </p:nvPr>
        </p:nvSpPr>
        <p:spPr/>
        <p:txBody>
          <a:bodyPr/>
          <a:lstStyle/>
          <a:p>
            <a:r>
              <a:rPr lang="en-US" dirty="0" smtClean="0"/>
              <a:t>Second to settle Roanoke Island; led 100 men, women and children to America</a:t>
            </a:r>
          </a:p>
          <a:p>
            <a:r>
              <a:rPr lang="en-US" dirty="0" smtClean="0"/>
              <a:t>Supplies ran out, he returned to England to get supplies.  When he got back everyone was gone.</a:t>
            </a:r>
            <a:endParaRPr lang="en-US" dirty="0"/>
          </a:p>
        </p:txBody>
      </p:sp>
      <p:pic>
        <p:nvPicPr>
          <p:cNvPr id="6" name="Content Placeholder 5" descr="john white art.jpg"/>
          <p:cNvPicPr>
            <a:picLocks noGrp="1" noChangeAspect="1"/>
          </p:cNvPicPr>
          <p:nvPr>
            <p:ph sz="half" idx="2"/>
          </p:nvPr>
        </p:nvPicPr>
        <p:blipFill>
          <a:blip r:embed="rId3" cstate="print"/>
          <a:stretch>
            <a:fillRect/>
          </a:stretch>
        </p:blipFill>
        <p:spPr>
          <a:xfrm>
            <a:off x="5105400" y="1380648"/>
            <a:ext cx="3747317" cy="5096351"/>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with Spain	</a:t>
            </a:r>
            <a:endParaRPr lang="en-US" dirty="0"/>
          </a:p>
        </p:txBody>
      </p:sp>
      <p:sp>
        <p:nvSpPr>
          <p:cNvPr id="3" name="Content Placeholder 2"/>
          <p:cNvSpPr>
            <a:spLocks noGrp="1"/>
          </p:cNvSpPr>
          <p:nvPr>
            <p:ph sz="half" idx="1"/>
          </p:nvPr>
        </p:nvSpPr>
        <p:spPr/>
        <p:txBody>
          <a:bodyPr/>
          <a:lstStyle/>
          <a:p>
            <a:r>
              <a:rPr lang="en-US" dirty="0" smtClean="0"/>
              <a:t>Sir Francis Drake</a:t>
            </a:r>
            <a:endParaRPr lang="en-US" dirty="0"/>
          </a:p>
        </p:txBody>
      </p:sp>
      <p:pic>
        <p:nvPicPr>
          <p:cNvPr id="5" name="Content Placeholder 4" descr="sir francis drake.jpg"/>
          <p:cNvPicPr>
            <a:picLocks noGrp="1" noChangeAspect="1"/>
          </p:cNvPicPr>
          <p:nvPr>
            <p:ph sz="half" idx="2"/>
          </p:nvPr>
        </p:nvPicPr>
        <p:blipFill>
          <a:blip r:embed="rId2" cstate="print"/>
          <a:stretch>
            <a:fillRect/>
          </a:stretch>
        </p:blipFill>
        <p:spPr>
          <a:xfrm>
            <a:off x="381000" y="1941873"/>
            <a:ext cx="3048000" cy="4158889"/>
          </a:xfrm>
        </p:spPr>
      </p:pic>
      <p:sp>
        <p:nvSpPr>
          <p:cNvPr id="6" name="TextBox 5"/>
          <p:cNvSpPr txBox="1"/>
          <p:nvPr/>
        </p:nvSpPr>
        <p:spPr>
          <a:xfrm>
            <a:off x="4572000" y="1447800"/>
            <a:ext cx="4419600" cy="954107"/>
          </a:xfrm>
          <a:prstGeom prst="rect">
            <a:avLst/>
          </a:prstGeom>
          <a:noFill/>
        </p:spPr>
        <p:txBody>
          <a:bodyPr wrap="square" rtlCol="0">
            <a:spAutoFit/>
          </a:bodyPr>
          <a:lstStyle/>
          <a:p>
            <a:r>
              <a:rPr lang="en-US" sz="2800" dirty="0" smtClean="0"/>
              <a:t>Spanish</a:t>
            </a:r>
            <a:r>
              <a:rPr lang="en-US" dirty="0" smtClean="0"/>
              <a:t> </a:t>
            </a:r>
            <a:r>
              <a:rPr lang="en-US" sz="2800" dirty="0" smtClean="0"/>
              <a:t>Armada v England</a:t>
            </a:r>
            <a:endParaRPr lang="en-US" sz="2800" dirty="0"/>
          </a:p>
        </p:txBody>
      </p:sp>
      <p:pic>
        <p:nvPicPr>
          <p:cNvPr id="7" name="Picture 6" descr="spanish armada.jpg"/>
          <p:cNvPicPr>
            <a:picLocks noChangeAspect="1"/>
          </p:cNvPicPr>
          <p:nvPr/>
        </p:nvPicPr>
        <p:blipFill>
          <a:blip r:embed="rId3" cstate="print"/>
          <a:stretch>
            <a:fillRect/>
          </a:stretch>
        </p:blipFill>
        <p:spPr>
          <a:xfrm>
            <a:off x="7010400" y="2514600"/>
            <a:ext cx="1761688" cy="1371600"/>
          </a:xfrm>
          <a:prstGeom prst="rect">
            <a:avLst/>
          </a:prstGeom>
        </p:spPr>
      </p:pic>
      <p:pic>
        <p:nvPicPr>
          <p:cNvPr id="8" name="Picture 7" descr="armadavengland.jpg"/>
          <p:cNvPicPr>
            <a:picLocks noChangeAspect="1"/>
          </p:cNvPicPr>
          <p:nvPr/>
        </p:nvPicPr>
        <p:blipFill>
          <a:blip r:embed="rId4" cstate="print"/>
          <a:stretch>
            <a:fillRect/>
          </a:stretch>
        </p:blipFill>
        <p:spPr>
          <a:xfrm>
            <a:off x="4648200" y="2590800"/>
            <a:ext cx="2133600" cy="2952750"/>
          </a:xfrm>
          <a:prstGeom prst="rect">
            <a:avLst/>
          </a:prstGeom>
        </p:spPr>
      </p:pic>
      <p:pic>
        <p:nvPicPr>
          <p:cNvPr id="9" name="Picture 8" descr="english speedship.jpg"/>
          <p:cNvPicPr>
            <a:picLocks noChangeAspect="1"/>
          </p:cNvPicPr>
          <p:nvPr/>
        </p:nvPicPr>
        <p:blipFill>
          <a:blip r:embed="rId5" cstate="print"/>
          <a:stretch>
            <a:fillRect/>
          </a:stretch>
        </p:blipFill>
        <p:spPr>
          <a:xfrm>
            <a:off x="7162800" y="4267200"/>
            <a:ext cx="1757266" cy="1435100"/>
          </a:xfrm>
          <a:prstGeom prst="rect">
            <a:avLst/>
          </a:prstGeom>
        </p:spPr>
      </p:pic>
      <p:sp>
        <p:nvSpPr>
          <p:cNvPr id="10" name="TextBox 9"/>
          <p:cNvSpPr txBox="1"/>
          <p:nvPr/>
        </p:nvSpPr>
        <p:spPr>
          <a:xfrm>
            <a:off x="457200" y="6096000"/>
            <a:ext cx="3886200" cy="369332"/>
          </a:xfrm>
          <a:prstGeom prst="rect">
            <a:avLst/>
          </a:prstGeom>
          <a:noFill/>
        </p:spPr>
        <p:txBody>
          <a:bodyPr wrap="square" rtlCol="0">
            <a:spAutoFit/>
          </a:bodyPr>
          <a:lstStyle/>
          <a:p>
            <a:r>
              <a:rPr lang="en-US" dirty="0" smtClean="0"/>
              <a:t>Hero?  or “Master Thief”?</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a:t>
            </a:r>
            <a:endParaRPr lang="en-US" dirty="0"/>
          </a:p>
        </p:txBody>
      </p:sp>
      <p:sp>
        <p:nvSpPr>
          <p:cNvPr id="3" name="Content Placeholder 2"/>
          <p:cNvSpPr>
            <a:spLocks noGrp="1"/>
          </p:cNvSpPr>
          <p:nvPr>
            <p:ph sz="quarter" idx="1"/>
          </p:nvPr>
        </p:nvSpPr>
        <p:spPr/>
        <p:txBody>
          <a:bodyPr/>
          <a:lstStyle/>
          <a:p>
            <a:r>
              <a:rPr lang="en-US" dirty="0" smtClean="0"/>
              <a:t>A document that permitted colonists to settle on land claimed by their ruler.</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a:t>
            </a:r>
            <a:endParaRPr lang="en-US" dirty="0"/>
          </a:p>
        </p:txBody>
      </p:sp>
      <p:sp>
        <p:nvSpPr>
          <p:cNvPr id="3" name="Content Placeholder 2"/>
          <p:cNvSpPr>
            <a:spLocks noGrp="1"/>
          </p:cNvSpPr>
          <p:nvPr>
            <p:ph sz="quarter" idx="1"/>
          </p:nvPr>
        </p:nvSpPr>
        <p:spPr/>
        <p:txBody>
          <a:bodyPr/>
          <a:lstStyle/>
          <a:p>
            <a:r>
              <a:rPr lang="en-US" dirty="0" smtClean="0"/>
              <a:t>Shares in a company</a:t>
            </a:r>
            <a:endParaRPr lang="en-US" dirty="0"/>
          </a:p>
        </p:txBody>
      </p:sp>
      <p:pic>
        <p:nvPicPr>
          <p:cNvPr id="1028" name="Picture 4" descr="C:\Documents and Settings\Raypec\Local Settings\Temporary Internet Files\Content.IE5\K2EJTHVS\MPj03994800000[1].jpg"/>
          <p:cNvPicPr>
            <a:picLocks noChangeAspect="1" noChangeArrowheads="1"/>
          </p:cNvPicPr>
          <p:nvPr/>
        </p:nvPicPr>
        <p:blipFill>
          <a:blip r:embed="rId2" cstate="print"/>
          <a:srcRect/>
          <a:stretch>
            <a:fillRect/>
          </a:stretch>
        </p:blipFill>
        <p:spPr bwMode="auto">
          <a:xfrm>
            <a:off x="3352800" y="2743200"/>
            <a:ext cx="2496312" cy="31211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a:t>
            </a:r>
            <a:endParaRPr lang="en-US" dirty="0"/>
          </a:p>
        </p:txBody>
      </p:sp>
      <p:sp>
        <p:nvSpPr>
          <p:cNvPr id="3" name="Content Placeholder 2"/>
          <p:cNvSpPr>
            <a:spLocks noGrp="1"/>
          </p:cNvSpPr>
          <p:nvPr>
            <p:ph sz="quarter" idx="1"/>
          </p:nvPr>
        </p:nvSpPr>
        <p:spPr/>
        <p:txBody>
          <a:bodyPr/>
          <a:lstStyle/>
          <a:p>
            <a:r>
              <a:rPr lang="en-US" dirty="0" smtClean="0"/>
              <a:t>The first colony by England.  It was named in honor of Queen Elizabeth</a:t>
            </a:r>
            <a:endParaRPr lang="en-US" dirty="0"/>
          </a:p>
        </p:txBody>
      </p:sp>
      <p:pic>
        <p:nvPicPr>
          <p:cNvPr id="2052" name="Picture 4" descr="C:\Documents and Settings\Raypec\Local Settings\Temporary Internet Files\Content.IE5\E1VGPCRU\MCj04084540000[1].wmf"/>
          <p:cNvPicPr>
            <a:picLocks noChangeAspect="1" noChangeArrowheads="1"/>
          </p:cNvPicPr>
          <p:nvPr/>
        </p:nvPicPr>
        <p:blipFill>
          <a:blip r:embed="rId2" cstate="print"/>
          <a:srcRect/>
          <a:stretch>
            <a:fillRect/>
          </a:stretch>
        </p:blipFill>
        <p:spPr bwMode="auto">
          <a:xfrm>
            <a:off x="2743200" y="2667000"/>
            <a:ext cx="4025900" cy="215673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2336</TotalTime>
  <Words>1199</Words>
  <Application>Microsoft Office PowerPoint</Application>
  <PresentationFormat>On-screen Show (4:3)</PresentationFormat>
  <Paragraphs>199</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Civic</vt:lpstr>
      <vt:lpstr>Chapter 5</vt:lpstr>
      <vt:lpstr>Roanoke Island</vt:lpstr>
      <vt:lpstr>Walter Raleigh</vt:lpstr>
      <vt:lpstr>Queen Elizabeth I</vt:lpstr>
      <vt:lpstr>John White</vt:lpstr>
      <vt:lpstr>Conflict with Spain </vt:lpstr>
      <vt:lpstr>Charter</vt:lpstr>
      <vt:lpstr>stock</vt:lpstr>
      <vt:lpstr>Virginia</vt:lpstr>
      <vt:lpstr>Jamestown</vt:lpstr>
      <vt:lpstr>John Smith</vt:lpstr>
      <vt:lpstr>Pocahontas</vt:lpstr>
      <vt:lpstr>John Rolfe</vt:lpstr>
      <vt:lpstr>Cash crop</vt:lpstr>
      <vt:lpstr>Indentured servants</vt:lpstr>
      <vt:lpstr>House of Burgesses </vt:lpstr>
      <vt:lpstr>Samuel de Champlain</vt:lpstr>
      <vt:lpstr>Northwest Passage</vt:lpstr>
      <vt:lpstr>St. Lawrence River</vt:lpstr>
      <vt:lpstr>Henry Hudson</vt:lpstr>
      <vt:lpstr>Hudson River</vt:lpstr>
      <vt:lpstr>Church of England</vt:lpstr>
      <vt:lpstr>persecution</vt:lpstr>
      <vt:lpstr>Pilgrim (Separatist)</vt:lpstr>
      <vt:lpstr>William Bradford</vt:lpstr>
      <vt:lpstr>New England</vt:lpstr>
      <vt:lpstr>Mayflower Compact</vt:lpstr>
      <vt:lpstr>Thanksgiving</vt:lpstr>
      <vt:lpstr>Puritans</vt:lpstr>
      <vt:lpstr>John Winthrop</vt:lpstr>
      <vt:lpstr>Massachusetts Bay Colony</vt:lpstr>
      <vt:lpstr>Pilgrims vs. Puritans</vt:lpstr>
      <vt:lpstr>Both Pilgrims &amp; Puritans</vt:lpstr>
      <vt:lpstr>New England Colonies</vt:lpstr>
      <vt:lpstr>Middle Colonies</vt:lpstr>
      <vt:lpstr>Southern Colonies</vt:lpstr>
      <vt:lpstr>dissenter</vt:lpstr>
      <vt:lpstr>Roger Williams</vt:lpstr>
      <vt:lpstr>Anne Hutchinson</vt:lpstr>
      <vt:lpstr>Thomas Hooker</vt:lpstr>
      <vt:lpstr>William Penn</vt:lpstr>
      <vt:lpstr>Proprietors</vt:lpstr>
      <vt:lpstr>James Oglethorpe</vt:lpstr>
      <vt:lpstr>debtors</vt:lpstr>
      <vt:lpstr>Quaker vs. Catholic</vt:lpstr>
      <vt:lpstr>Lord Baltimore</vt:lpstr>
    </vt:vector>
  </TitlesOfParts>
  <Company>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rp</dc:creator>
  <cp:lastModifiedBy>dgarrison</cp:lastModifiedBy>
  <cp:revision>76</cp:revision>
  <dcterms:created xsi:type="dcterms:W3CDTF">2008-11-07T18:55:09Z</dcterms:created>
  <dcterms:modified xsi:type="dcterms:W3CDTF">2012-11-08T18:50:50Z</dcterms:modified>
</cp:coreProperties>
</file>