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8" r:id="rId13"/>
    <p:sldId id="267" r:id="rId14"/>
    <p:sldId id="268" r:id="rId15"/>
    <p:sldId id="269" r:id="rId16"/>
    <p:sldId id="270" r:id="rId17"/>
    <p:sldId id="271" r:id="rId18"/>
    <p:sldId id="287" r:id="rId19"/>
    <p:sldId id="288" r:id="rId20"/>
    <p:sldId id="276" r:id="rId21"/>
    <p:sldId id="277" r:id="rId22"/>
    <p:sldId id="278" r:id="rId23"/>
    <p:sldId id="279" r:id="rId24"/>
    <p:sldId id="289" r:id="rId25"/>
    <p:sldId id="282" r:id="rId26"/>
    <p:sldId id="283" r:id="rId27"/>
    <p:sldId id="284" r:id="rId28"/>
    <p:sldId id="286" r:id="rId29"/>
    <p:sldId id="290" r:id="rId30"/>
    <p:sldId id="291" r:id="rId31"/>
    <p:sldId id="297" r:id="rId32"/>
    <p:sldId id="295" r:id="rId33"/>
    <p:sldId id="294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122DA-90AE-431C-84E0-C9894EB7EBD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981152-C696-426F-B476-9B002C2FD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Unit </a:t>
            </a:r>
            <a:endParaRPr lang="en-US" dirty="0"/>
          </a:p>
        </p:txBody>
      </p:sp>
      <p:pic>
        <p:nvPicPr>
          <p:cNvPr id="6147" name="Picture 3" descr="C:\Documents and Settings\Raypec\Local Settings\Temporary Internet Files\Content.IE5\2XX23FR5\MPj043321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200400" cy="222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 (lower case c) is any written form of government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Constitution (upper case c) is our United States written plan of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constitution	</a:t>
            </a:r>
            <a:endParaRPr lang="en-US" dirty="0"/>
          </a:p>
        </p:txBody>
      </p:sp>
      <p:pic>
        <p:nvPicPr>
          <p:cNvPr id="3078" name="Picture 6" descr="C:\Documents and Settings\Raypec\Local Settings\Temporary Internet Files\Content.IE5\E1VGPCRU\MCj01495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91000"/>
            <a:ext cx="3143061" cy="2127564"/>
          </a:xfrm>
          <a:prstGeom prst="rect">
            <a:avLst/>
          </a:prstGeom>
          <a:noFill/>
        </p:spPr>
      </p:pic>
      <p:pic>
        <p:nvPicPr>
          <p:cNvPr id="9" name="Picture 4" descr="C:\Documents and Settings\Raypec\Local Settings\Temporary Internet Files\Content.IE5\2XX23FR5\MCj043257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of  a country</a:t>
            </a:r>
          </a:p>
          <a:p>
            <a:r>
              <a:rPr lang="en-US" dirty="0" smtClean="0"/>
              <a:t>**Responsibilities: </a:t>
            </a:r>
            <a:r>
              <a:rPr lang="en-US" dirty="0"/>
              <a:t> </a:t>
            </a:r>
            <a:r>
              <a:rPr lang="en-US" dirty="0" smtClean="0"/>
              <a:t>serve, stay informed, vote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dirty="0" smtClean="0"/>
              <a:t>itizen	</a:t>
            </a:r>
            <a:endParaRPr lang="en-US" dirty="0"/>
          </a:p>
        </p:txBody>
      </p:sp>
      <p:pic>
        <p:nvPicPr>
          <p:cNvPr id="4100" name="Picture 4" descr="C:\Documents and Settings\Raypec\Local Settings\Temporary Internet Files\Content.IE5\K2EJTHVS\MCj023108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3708903" cy="2541006"/>
          </a:xfrm>
          <a:prstGeom prst="rect">
            <a:avLst/>
          </a:prstGeom>
          <a:noFill/>
        </p:spPr>
      </p:pic>
      <p:pic>
        <p:nvPicPr>
          <p:cNvPr id="4101" name="Picture 5" descr="C:\Documents and Settings\Raypec\Local Settings\Temporary Internet Files\Content.IE5\2XX23FR5\MCj023108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512745" cy="246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685800"/>
            <a:ext cx="10972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4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“And so, my fellow Americans – ask not what your country can do for you – ask what you can do for your country.”</a:t>
            </a:r>
          </a:p>
          <a:p>
            <a:r>
              <a:rPr lang="en-US" dirty="0" smtClean="0"/>
              <a:t>He was calling on Americans to meet the responsibilities we all share.  The U.S. belongs to the people, so it is up to the people to make the country 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John F. Kennedy</a:t>
            </a:r>
            <a:endParaRPr lang="en-US" dirty="0"/>
          </a:p>
        </p:txBody>
      </p:sp>
      <p:pic>
        <p:nvPicPr>
          <p:cNvPr id="5122" name="Picture 2" descr="C:\Documents and Settings\Raypec\Local Settings\Temporary Internet Files\Content.IE5\E1VGPCRU\MCj039793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14800"/>
            <a:ext cx="1436522" cy="203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(land, house, or car) owned by individual people or 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Private Property	</a:t>
            </a:r>
            <a:endParaRPr lang="en-US" dirty="0"/>
          </a:p>
        </p:txBody>
      </p:sp>
      <p:pic>
        <p:nvPicPr>
          <p:cNvPr id="6147" name="Picture 3" descr="C:\Documents and Settings\Raypec\Local Settings\Temporary Internet Files\Content.IE5\2XX23FR5\MPj04364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14800"/>
            <a:ext cx="2819400" cy="2118578"/>
          </a:xfrm>
          <a:prstGeom prst="rect">
            <a:avLst/>
          </a:prstGeom>
          <a:noFill/>
        </p:spPr>
      </p:pic>
      <p:pic>
        <p:nvPicPr>
          <p:cNvPr id="6148" name="Picture 4" descr="C:\Documents and Settings\Raypec\Local Settings\Temporary Internet Files\Content.IE5\K2EJTHVS\MPj04393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Documents and Settings\Raypec\Local Settings\Temporary Internet Files\Content.IE5\2XX23FR5\MPj043871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56302"/>
            <a:ext cx="3124200" cy="209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for producing and distributing goods and 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Economy</a:t>
            </a:r>
            <a:endParaRPr lang="en-US" dirty="0"/>
          </a:p>
        </p:txBody>
      </p:sp>
      <p:pic>
        <p:nvPicPr>
          <p:cNvPr id="7170" name="Picture 2" descr="C:\Documents and Settings\Raypec\Local Settings\Temporary Internet Files\Content.IE5\E1VGPCRU\MCj025046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0"/>
            <a:ext cx="2670772" cy="259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free to start their own businesses and own their own property</a:t>
            </a:r>
          </a:p>
          <a:p>
            <a:r>
              <a:rPr lang="en-US" dirty="0" smtClean="0"/>
              <a:t>They have a choice of products, spending, starting a new business,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Free Enterprise</a:t>
            </a:r>
            <a:endParaRPr lang="en-US" dirty="0"/>
          </a:p>
        </p:txBody>
      </p:sp>
      <p:pic>
        <p:nvPicPr>
          <p:cNvPr id="8195" name="Picture 3" descr="C:\Documents and Settings\Raypec\Local Settings\Temporary Internet Files\Content.IE5\E1VGPCRU\MCj025090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954447"/>
            <a:ext cx="3352800" cy="298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money a business has left after it has paid all costs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Profit</a:t>
            </a:r>
            <a:endParaRPr lang="en-US" dirty="0"/>
          </a:p>
        </p:txBody>
      </p:sp>
      <p:pic>
        <p:nvPicPr>
          <p:cNvPr id="9218" name="Picture 2" descr="C:\Documents and Settings\Raypec\Local Settings\Temporary Internet Files\Content.IE5\DR6QU1HW\MPj043309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142" y="2971800"/>
            <a:ext cx="3655857" cy="2740152"/>
          </a:xfrm>
          <a:prstGeom prst="rect">
            <a:avLst/>
          </a:prstGeom>
          <a:noFill/>
        </p:spPr>
      </p:pic>
      <p:pic>
        <p:nvPicPr>
          <p:cNvPr id="9219" name="Picture 3" descr="C:\Documents and Settings\Raypec\Local Settings\Temporary Internet Files\Content.IE5\K2EJTHVS\MPj043588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3044952" cy="30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Supply				Demand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amount of a product that is available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amount of a product that people are willing to buy.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Documents and Settings\Raypec\Local Settings\Temporary Internet Files\Content.IE5\K2EJTHVS\MPj04392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3124200" cy="3124200"/>
          </a:xfrm>
          <a:prstGeom prst="rect">
            <a:avLst/>
          </a:prstGeom>
          <a:noFill/>
        </p:spPr>
      </p:pic>
      <p:pic>
        <p:nvPicPr>
          <p:cNvPr id="8" name="Picture 2" descr="C:\Documents and Settings\Raypec\Local Settings\Temporary Internet Files\Content.IE5\2XX23FR5\MCj043960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3500936" cy="203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Export				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good that one country sells to another country</a:t>
            </a:r>
          </a:p>
          <a:p>
            <a:r>
              <a:rPr lang="en-US" dirty="0" smtClean="0"/>
              <a:t>U.S. is the world’s leading exporter of wheat and corn.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good that one country buys from another country.</a:t>
            </a:r>
          </a:p>
          <a:p>
            <a:r>
              <a:rPr lang="en-US" dirty="0" smtClean="0"/>
              <a:t>The U.S. imports oil from Mexico, Saudi Arabia, and other countries.</a:t>
            </a:r>
          </a:p>
          <a:p>
            <a:endParaRPr lang="en-US" dirty="0"/>
          </a:p>
        </p:txBody>
      </p:sp>
      <p:pic>
        <p:nvPicPr>
          <p:cNvPr id="5" name="Picture 2" descr="C:\Documents and Settings\Raypec\Local Settings\Temporary Internet Files\Content.IE5\E1VGPCRU\MPj04231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14800"/>
            <a:ext cx="2286000" cy="1523405"/>
          </a:xfrm>
          <a:prstGeom prst="rect">
            <a:avLst/>
          </a:prstGeom>
          <a:noFill/>
        </p:spPr>
      </p:pic>
      <p:pic>
        <p:nvPicPr>
          <p:cNvPr id="6" name="Picture 3" descr="C:\Documents and Settings\Raypec\Local Settings\Temporary Internet Files\Content.IE5\K2EJTHVS\MPj04372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48978"/>
            <a:ext cx="1648097" cy="212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for “out of many, one” – many people came together to form one country</a:t>
            </a:r>
          </a:p>
          <a:p>
            <a:r>
              <a:rPr lang="en-US" dirty="0" smtClean="0"/>
              <a:t>Because of the many varieties of people coming together</a:t>
            </a:r>
          </a:p>
          <a:p>
            <a:r>
              <a:rPr lang="en-US" dirty="0" smtClean="0"/>
              <a:t>Out of many states, one country was formed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 Pluribus Unum”</a:t>
            </a:r>
            <a:endParaRPr lang="en-US" dirty="0"/>
          </a:p>
        </p:txBody>
      </p:sp>
      <p:pic>
        <p:nvPicPr>
          <p:cNvPr id="4" name="Picture 3" descr="180px-US-GreatSeal-Obverse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338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buys or uses goods and services.</a:t>
            </a:r>
          </a:p>
          <a:p>
            <a:r>
              <a:rPr lang="en-US" dirty="0" smtClean="0"/>
              <a:t>Consumers can choose between a great many products.  Consumers can make choices about how to spend their money.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Consumer</a:t>
            </a:r>
            <a:endParaRPr lang="en-US" dirty="0"/>
          </a:p>
        </p:txBody>
      </p:sp>
      <p:pic>
        <p:nvPicPr>
          <p:cNvPr id="14338" name="Picture 2" descr="C:\Documents and Settings\Raypec\Local Settings\Temporary Internet Files\Content.IE5\E1VGPCRU\MCj023773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29000"/>
            <a:ext cx="1866523" cy="2015905"/>
          </a:xfrm>
          <a:prstGeom prst="rect">
            <a:avLst/>
          </a:prstGeom>
          <a:noFill/>
        </p:spPr>
      </p:pic>
      <p:pic>
        <p:nvPicPr>
          <p:cNvPr id="14340" name="Picture 4" descr="C:\Documents and Settings\Raypec\Local Settings\Temporary Internet Files\Content.IE5\DR6QU1HW\MPj038770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3657600" cy="260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starts a new business, hoping to make a profit.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Entrepreneur</a:t>
            </a:r>
            <a:endParaRPr lang="en-US" dirty="0"/>
          </a:p>
        </p:txBody>
      </p:sp>
      <p:pic>
        <p:nvPicPr>
          <p:cNvPr id="15362" name="Picture 2" descr="C:\Documents and Settings\Raypec\Local Settings\Temporary Internet Files\Content.IE5\K2EJTHVS\MPj04383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0018"/>
            <a:ext cx="3124200" cy="2091726"/>
          </a:xfrm>
          <a:prstGeom prst="rect">
            <a:avLst/>
          </a:prstGeom>
          <a:noFill/>
        </p:spPr>
      </p:pic>
      <p:pic>
        <p:nvPicPr>
          <p:cNvPr id="15363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1905000" cy="267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large area that has common features that set it apart from other areas. </a:t>
            </a:r>
          </a:p>
          <a:p>
            <a:r>
              <a:rPr lang="en-US" dirty="0" smtClean="0"/>
              <a:t>Makes it easier to study our country’s geography.</a:t>
            </a:r>
          </a:p>
          <a:p>
            <a:r>
              <a:rPr lang="en-US" dirty="0" smtClean="0"/>
              <a:t>The U.S. is divided into 5 regions: The Northeast, Southeast, Midwest, Southwest, and West.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Region	</a:t>
            </a:r>
            <a:endParaRPr lang="en-US" dirty="0"/>
          </a:p>
        </p:txBody>
      </p:sp>
      <p:pic>
        <p:nvPicPr>
          <p:cNvPr id="5" name="Picture 4" descr="us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3733799"/>
            <a:ext cx="4282930" cy="251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Earth and how people use 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Geography</a:t>
            </a:r>
            <a:endParaRPr lang="en-US" dirty="0"/>
          </a:p>
        </p:txBody>
      </p:sp>
      <p:pic>
        <p:nvPicPr>
          <p:cNvPr id="17410" name="Picture 2" descr="C:\Documents and Settings\Raypec\Local Settings\Temporary Internet Files\Content.IE5\E1VGPCRU\MPj042776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133600"/>
            <a:ext cx="3124423" cy="4260199"/>
          </a:xfrm>
          <a:prstGeom prst="rect">
            <a:avLst/>
          </a:prstGeom>
          <a:noFill/>
        </p:spPr>
      </p:pic>
      <p:pic>
        <p:nvPicPr>
          <p:cNvPr id="17411" name="Picture 3" descr="C:\Documents and Settings\Raypec\Local Settings\Temporary Internet Files\Content.IE5\2XX23FR5\MCj013025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675206" cy="313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Agriculture		      Irrigation		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business of growing crops and raising animals (one of the most important uses of land).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method of bringing water to dry land.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81400"/>
            <a:ext cx="2914461" cy="2969870"/>
          </a:xfrm>
          <a:prstGeom prst="rect">
            <a:avLst/>
          </a:prstGeom>
          <a:noFill/>
        </p:spPr>
      </p:pic>
      <p:pic>
        <p:nvPicPr>
          <p:cNvPr id="16" name="Picture 2" descr="C:\Documents and Settings\Raypec\Local Settings\Temporary Internet Files\Content.IE5\K2EJTHVS\MPj040655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907189" cy="254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weather in an area over a long period of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Climate	</a:t>
            </a:r>
            <a:endParaRPr lang="en-US" dirty="0"/>
          </a:p>
        </p:txBody>
      </p:sp>
      <p:pic>
        <p:nvPicPr>
          <p:cNvPr id="20482" name="Picture 2" descr="C:\Documents and Settings\Raypec\Local Settings\Temporary Internet Files\Content.IE5\2XX23FR5\MPj043869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56474"/>
            <a:ext cx="4285488" cy="447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moisture that falls to the Earth in the form of rain, sleet, or snow.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Precipitation</a:t>
            </a:r>
            <a:endParaRPr lang="en-US" dirty="0"/>
          </a:p>
        </p:txBody>
      </p:sp>
      <p:pic>
        <p:nvPicPr>
          <p:cNvPr id="21506" name="Picture 2" descr="C:\Documents and Settings\Raypec\Local Settings\Temporary Internet Files\Content.IE5\K2EJTHVS\MPj04384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2822085" cy="2819400"/>
          </a:xfrm>
          <a:prstGeom prst="rect">
            <a:avLst/>
          </a:prstGeom>
          <a:noFill/>
        </p:spPr>
      </p:pic>
      <p:pic>
        <p:nvPicPr>
          <p:cNvPr id="21510" name="Picture 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895600"/>
            <a:ext cx="1827886" cy="182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different regions need each 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Interdependent</a:t>
            </a:r>
            <a:endParaRPr lang="en-US" dirty="0"/>
          </a:p>
        </p:txBody>
      </p:sp>
      <p:pic>
        <p:nvPicPr>
          <p:cNvPr id="22531" name="Picture 3" descr="C:\Documents and Settings\Raypec\Local Settings\Temporary Internet Files\Content.IE5\E1VGPCRU\MPj04393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found on Earth that are neither animal nor vegetable (considered a natural resource).  </a:t>
            </a:r>
          </a:p>
          <a:p>
            <a:r>
              <a:rPr lang="en-US" dirty="0" smtClean="0"/>
              <a:t>Useful metals such as gold, copper, and aluminum are minerals.  So are non-metals like salt and granite.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Minerals</a:t>
            </a:r>
            <a:endParaRPr lang="en-US" dirty="0"/>
          </a:p>
        </p:txBody>
      </p:sp>
      <p:pic>
        <p:nvPicPr>
          <p:cNvPr id="24579" name="Picture 3" descr="C:\Documents and Settings\Raypec\Local Settings\Temporary Internet Files\Content.IE5\2XX23FR5\MMj0163004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0"/>
            <a:ext cx="3167063" cy="2357959"/>
          </a:xfrm>
          <a:prstGeom prst="rect">
            <a:avLst/>
          </a:prstGeom>
          <a:noFill/>
        </p:spPr>
      </p:pic>
      <p:pic>
        <p:nvPicPr>
          <p:cNvPr id="24580" name="Picture 4" descr="C:\Documents and Settings\Raypec\Local Settings\Temporary Internet Files\Content.IE5\K2EJTHVS\MPj04332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2904036" cy="186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type of mineral resources</a:t>
            </a:r>
          </a:p>
          <a:p>
            <a:r>
              <a:rPr lang="en-US" dirty="0" smtClean="0"/>
              <a:t>Fuels formed from the remains of plants and animals that lived thousands of years ago.</a:t>
            </a:r>
          </a:p>
          <a:p>
            <a:r>
              <a:rPr lang="en-US" dirty="0" smtClean="0"/>
              <a:t>Coal, oil, and natural gas are examples of fossil fuels.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Fossil fuels</a:t>
            </a:r>
            <a:endParaRPr lang="en-US" dirty="0"/>
          </a:p>
        </p:txBody>
      </p:sp>
      <p:pic>
        <p:nvPicPr>
          <p:cNvPr id="25602" name="Picture 2" descr="C:\Documents and Settings\Raypec\Local Settings\Temporary Internet Files\Content.IE5\K2EJTHVS\MPj043861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3200400" cy="2130552"/>
          </a:xfrm>
          <a:prstGeom prst="rect">
            <a:avLst/>
          </a:prstGeom>
          <a:noFill/>
        </p:spPr>
      </p:pic>
      <p:pic>
        <p:nvPicPr>
          <p:cNvPr id="25603" name="Picture 3" descr="C:\Documents and Settings\Raypec\Local Settings\Temporary Internet Files\Content.IE5\DR6QU1HW\MCj032264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236059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of life of a group of people</a:t>
            </a:r>
          </a:p>
          <a:p>
            <a:r>
              <a:rPr lang="en-US" dirty="0" smtClean="0"/>
              <a:t>Includes religion, customs, and language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1028" name="Picture 4" descr="C:\Documents and Settings\Raypec\Local Settings\Temporary Internet Files\Content.IE5\K2EJTHVS\MCj01862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1815084" cy="1697126"/>
          </a:xfrm>
          <a:prstGeom prst="rect">
            <a:avLst/>
          </a:prstGeom>
          <a:noFill/>
        </p:spPr>
      </p:pic>
      <p:pic>
        <p:nvPicPr>
          <p:cNvPr id="1030" name="Picture 6" descr="C:\Documents and Settings\Raypec\Local Settings\Temporary Internet Files\Content.IE5\E1VGPCRU\MPj043924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2895600" cy="2346815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0"/>
            <a:ext cx="1827886" cy="1827886"/>
          </a:xfrm>
          <a:prstGeom prst="rect">
            <a:avLst/>
          </a:prstGeom>
          <a:noFill/>
        </p:spPr>
      </p:pic>
      <p:pic>
        <p:nvPicPr>
          <p:cNvPr id="1035" name="Picture 11" descr="C:\Documents and Settings\Raypec\Local Settings\Temporary Internet Files\Content.IE5\2XX23FR5\MCj043447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57200"/>
            <a:ext cx="18288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Renewable			Nonrenewable</a:t>
            </a:r>
            <a:br>
              <a:rPr smtClean="0"/>
            </a:br>
            <a:r>
              <a:rPr smtClean="0"/>
              <a:t>Resources			Resources	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Resources that can be replaced or renewed</a:t>
            </a:r>
          </a:p>
          <a:p>
            <a:r>
              <a:rPr lang="en-US" dirty="0" smtClean="0"/>
              <a:t>Example: trees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Resources that cannot easily be replaced</a:t>
            </a:r>
          </a:p>
          <a:p>
            <a:r>
              <a:rPr lang="en-US" dirty="0" smtClean="0"/>
              <a:t>Example: fossil fuels</a:t>
            </a:r>
            <a:endParaRPr lang="en-US" dirty="0"/>
          </a:p>
        </p:txBody>
      </p:sp>
      <p:pic>
        <p:nvPicPr>
          <p:cNvPr id="26626" name="Picture 2" descr="C:\Documents and Settings\Raypec\Local Settings\Temporary Internet Files\Content.IE5\K2EJTHVS\MPj04371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2060448" cy="3086263"/>
          </a:xfrm>
          <a:prstGeom prst="rect">
            <a:avLst/>
          </a:prstGeom>
          <a:noFill/>
        </p:spPr>
      </p:pic>
      <p:pic>
        <p:nvPicPr>
          <p:cNvPr id="26627" name="Picture 3" descr="C:\Documents and Settings\Raypec\Local Settings\Temporary Internet Files\Content.IE5\K2EJTHVS\MPj043860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71800"/>
            <a:ext cx="239101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Preserving and protecting resources – we need to make sure there will be enough resources in the future!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Conservation	</a:t>
            </a:r>
            <a:endParaRPr lang="en-US" dirty="0"/>
          </a:p>
        </p:txBody>
      </p:sp>
      <p:pic>
        <p:nvPicPr>
          <p:cNvPr id="27650" name="Picture 2" descr="C:\Documents and Settings\Raypec\Local Settings\Temporary Internet Files\Content.IE5\E1VGPCRU\MCj043779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850" y="2611437"/>
            <a:ext cx="1892300" cy="1635125"/>
          </a:xfrm>
          <a:prstGeom prst="rect">
            <a:avLst/>
          </a:prstGeom>
          <a:noFill/>
        </p:spPr>
      </p:pic>
      <p:pic>
        <p:nvPicPr>
          <p:cNvPr id="27651" name="Picture 3" descr="C:\Documents and Settings\Raypec\Local Settings\Temporary Internet Files\Content.IE5\K2EJTHVS\MCj04374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038600"/>
            <a:ext cx="2032000" cy="1955800"/>
          </a:xfrm>
          <a:prstGeom prst="rect">
            <a:avLst/>
          </a:prstGeom>
          <a:noFill/>
        </p:spPr>
      </p:pic>
      <p:pic>
        <p:nvPicPr>
          <p:cNvPr id="27652" name="Picture 4" descr="C:\Documents and Settings\Raypec\Local Settings\Temporary Internet Files\Content.IE5\DR6QU1HW\MCj043757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14800"/>
            <a:ext cx="19367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all the things that surround us, such as land, water, air, and trees.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Environment</a:t>
            </a:r>
            <a:endParaRPr lang="en-US" dirty="0"/>
          </a:p>
        </p:txBody>
      </p:sp>
      <p:pic>
        <p:nvPicPr>
          <p:cNvPr id="28678" name="Picture 6" descr="C:\Documents and Settings\Raypec\Local Settings\Temporary Internet Files\Content.IE5\2XX23FR5\MPj04389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353282" cy="2877312"/>
          </a:xfrm>
          <a:prstGeom prst="rect">
            <a:avLst/>
          </a:prstGeom>
          <a:noFill/>
        </p:spPr>
      </p:pic>
      <p:pic>
        <p:nvPicPr>
          <p:cNvPr id="28679" name="Picture 7" descr="C:\Documents and Settings\Raypec\Local Settings\Temporary Internet Files\Content.IE5\K2EJTHVS\MPj04389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220" y="3200400"/>
            <a:ext cx="387512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parks is one way to help protect the environment (preserve the land, plants, animals, and other natural resources).  They are protected by the federal government.</a:t>
            </a:r>
          </a:p>
          <a:p>
            <a:r>
              <a:rPr lang="en-US" dirty="0" smtClean="0"/>
              <a:t>First park – Yellowstone National Park, 1872</a:t>
            </a:r>
          </a:p>
          <a:p>
            <a:r>
              <a:rPr lang="en-US" dirty="0" smtClean="0"/>
              <a:t>Parks are for the “benefit and enjoyment of the people.”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National Parks</a:t>
            </a:r>
            <a:endParaRPr lang="en-US" dirty="0"/>
          </a:p>
        </p:txBody>
      </p:sp>
      <p:pic>
        <p:nvPicPr>
          <p:cNvPr id="29698" name="Picture 2" descr="C:\Documents and Settings\Raypec\Local Settings\Temporary Internet Files\Content.IE5\DR6QU1HW\MPj043888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0"/>
            <a:ext cx="2286581" cy="1716024"/>
          </a:xfrm>
          <a:prstGeom prst="rect">
            <a:avLst/>
          </a:prstGeom>
          <a:noFill/>
        </p:spPr>
      </p:pic>
      <p:pic>
        <p:nvPicPr>
          <p:cNvPr id="29699" name="Picture 3" descr="C:\Documents and Settings\Raypec\Local Settings\Temporary Internet Files\Content.IE5\K2EJTHVS\MPj043729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42527"/>
            <a:ext cx="3485015" cy="223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 is the addition of harmful substances to the air, water, or soil.</a:t>
            </a:r>
          </a:p>
          <a:p>
            <a:r>
              <a:rPr lang="en-US" dirty="0" smtClean="0"/>
              <a:t>It is a common environmental problem .  Air pollution is a problem is large cities.</a:t>
            </a:r>
          </a:p>
          <a:p>
            <a:r>
              <a:rPr lang="en-US" dirty="0" smtClean="0"/>
              <a:t>Recycling (using something again) is something that each person can do to help.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Pollution	</a:t>
            </a:r>
            <a:endParaRPr lang="en-US" dirty="0"/>
          </a:p>
        </p:txBody>
      </p:sp>
      <p:pic>
        <p:nvPicPr>
          <p:cNvPr id="30722" name="Picture 2" descr="C:\Documents and Settings\Raypec\Local Settings\Temporary Internet Files\Content.IE5\DR6QU1HW\MPj04372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3048000" cy="2287452"/>
          </a:xfrm>
          <a:prstGeom prst="rect">
            <a:avLst/>
          </a:prstGeom>
          <a:noFill/>
        </p:spPr>
      </p:pic>
      <p:pic>
        <p:nvPicPr>
          <p:cNvPr id="30723" name="Picture 3" descr="C:\Documents and Settings\Raypec\Local Settings\Temporary Internet Files\Content.IE5\2XX23FR5\MPj043723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162792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beliefs</a:t>
            </a:r>
          </a:p>
          <a:p>
            <a:r>
              <a:rPr lang="en-US" dirty="0" smtClean="0"/>
              <a:t>Include freedom of speech, freedom of religion, and freedom to live and work where we choose</a:t>
            </a:r>
          </a:p>
          <a:p>
            <a:r>
              <a:rPr lang="en-US" dirty="0" smtClean="0"/>
              <a:t>Equal rights and fairness for all people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</a:t>
            </a:r>
            <a:endParaRPr lang="en-US" dirty="0"/>
          </a:p>
        </p:txBody>
      </p:sp>
      <p:pic>
        <p:nvPicPr>
          <p:cNvPr id="2050" name="Picture 2" descr="C:\Documents and Settings\Raypec\Local Settings\Temporary Internet Files\Content.IE5\2XX23FR5\MCj015009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81400"/>
            <a:ext cx="3132499" cy="2391624"/>
          </a:xfrm>
          <a:prstGeom prst="rect">
            <a:avLst/>
          </a:prstGeom>
          <a:noFill/>
        </p:spPr>
      </p:pic>
      <p:pic>
        <p:nvPicPr>
          <p:cNvPr id="2051" name="Picture 3" descr="C:\Documents and Settings\Raypec\Local Settings\Temporary Internet Files\Content.IE5\K2EJTHVS\MCj043608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09600"/>
            <a:ext cx="1841500" cy="857250"/>
          </a:xfrm>
          <a:prstGeom prst="rect">
            <a:avLst/>
          </a:prstGeom>
          <a:noFill/>
        </p:spPr>
      </p:pic>
      <p:pic>
        <p:nvPicPr>
          <p:cNvPr id="2052" name="Picture 4" descr="C:\Documents and Settings\Raypec\Local Settings\Temporary Internet Files\Content.IE5\E1VGPCRU\MCj03974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819400"/>
            <a:ext cx="1303020" cy="15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people who share the same customs and language</a:t>
            </a:r>
          </a:p>
          <a:p>
            <a:r>
              <a:rPr lang="en-US" dirty="0" smtClean="0"/>
              <a:t>Example: Americans whose families originally came from Spanish-speaking Latin American countries are part of an ethnic group called Hispanics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</a:t>
            </a:r>
            <a:endParaRPr lang="en-US" dirty="0"/>
          </a:p>
        </p:txBody>
      </p:sp>
      <p:pic>
        <p:nvPicPr>
          <p:cNvPr id="3074" name="Picture 2" descr="C:\Documents and Settings\Raypec\Local Settings\Temporary Internet Files\Content.IE5\K2EJTHVS\MPj026249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2057400" cy="1371600"/>
          </a:xfrm>
          <a:prstGeom prst="rect">
            <a:avLst/>
          </a:prstGeom>
          <a:noFill/>
        </p:spPr>
      </p:pic>
      <p:pic>
        <p:nvPicPr>
          <p:cNvPr id="3077" name="Picture 5" descr="C:\Documents and Settings\Raypec\Local Settings\Temporary Internet Files\Content.IE5\2XX23FR5\MPj04394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1828800" cy="2526631"/>
          </a:xfrm>
          <a:prstGeom prst="rect">
            <a:avLst/>
          </a:prstGeom>
          <a:noFill/>
        </p:spPr>
      </p:pic>
      <p:pic>
        <p:nvPicPr>
          <p:cNvPr id="3078" name="Picture 6" descr="C:\Documents and Settings\Raypec\Local Settings\Temporary Internet Files\Content.IE5\E1VGPCRU\MPj043950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19600"/>
            <a:ext cx="2286000" cy="163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leave one country to go live in another country.</a:t>
            </a:r>
          </a:p>
          <a:p>
            <a:r>
              <a:rPr lang="en-US" dirty="0" smtClean="0"/>
              <a:t>People who come to live in the USA from all over the world</a:t>
            </a:r>
          </a:p>
          <a:p>
            <a:r>
              <a:rPr lang="en-US" dirty="0" smtClean="0"/>
              <a:t>Come to the land of opportunity and liberty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pic>
        <p:nvPicPr>
          <p:cNvPr id="4099" name="Picture 3" descr="C:\Documents and Settings\Raypec\Local Settings\Temporary Internet Files\Content.IE5\DR6QU1HW\MPj043943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0"/>
            <a:ext cx="1685979" cy="2514600"/>
          </a:xfrm>
          <a:prstGeom prst="rect">
            <a:avLst/>
          </a:prstGeom>
          <a:noFill/>
        </p:spPr>
      </p:pic>
      <p:pic>
        <p:nvPicPr>
          <p:cNvPr id="4100" name="Picture 4" descr="C:\Documents and Settings\Raypec\Local Settings\Temporary Internet Files\Content.IE5\K2EJTHVS\MPj04394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3550809" cy="2316480"/>
          </a:xfrm>
          <a:prstGeom prst="rect">
            <a:avLst/>
          </a:prstGeom>
          <a:noFill/>
        </p:spPr>
      </p:pic>
      <p:pic>
        <p:nvPicPr>
          <p:cNvPr id="4103" name="Picture 7" descr="C:\Documents and Settings\Raypec\Local Settings\Temporary Internet Files\Content.IE5\2XX23FR5\MCj014986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1934424" cy="278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pledge allegiance to the Flag of the United States of America and to the Republic for which it stands, one Nation under God, indivisible with liberty and justice for all.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Pledge of Allegiance</a:t>
            </a:r>
            <a:endParaRPr lang="en-US" dirty="0"/>
          </a:p>
        </p:txBody>
      </p:sp>
      <p:pic>
        <p:nvPicPr>
          <p:cNvPr id="5122" name="Picture 2" descr="C:\Documents and Settings\Raypec\Local Settings\Temporary Internet Files\Content.IE5\E1VGPCRU\MPj04304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0"/>
            <a:ext cx="3124200" cy="3124200"/>
          </a:xfrm>
          <a:prstGeom prst="rect">
            <a:avLst/>
          </a:prstGeom>
          <a:noFill/>
        </p:spPr>
      </p:pic>
      <p:pic>
        <p:nvPicPr>
          <p:cNvPr id="5123" name="Picture 3" descr="C:\Documents and Settings\Raypec\Local Settings\Temporary Internet Files\Content.IE5\2XX23FR5\MPj042852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3810000" cy="2534253"/>
          </a:xfrm>
          <a:prstGeom prst="rect">
            <a:avLst/>
          </a:prstGeom>
          <a:noFill/>
        </p:spPr>
      </p:pic>
      <p:pic>
        <p:nvPicPr>
          <p:cNvPr id="5124" name="Picture 4" descr="C:\Documents and Settings\Raypec\Local Settings\Temporary Internet Files\Content.IE5\DR6QU1HW\MCj042989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1"/>
            <a:ext cx="1416050" cy="13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the power to make decisions about government (government is run by the people)</a:t>
            </a:r>
          </a:p>
          <a:p>
            <a:r>
              <a:rPr lang="en-US" dirty="0" smtClean="0"/>
              <a:t>Example: Ability to vote on decisions 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Democracy	</a:t>
            </a:r>
            <a:endParaRPr lang="en-US" dirty="0"/>
          </a:p>
        </p:txBody>
      </p:sp>
      <p:pic>
        <p:nvPicPr>
          <p:cNvPr id="1026" name="Picture 2" descr="C:\Documents and Settings\Raypec\Local Settings\Temporary Internet Files\Content.IE5\2XX23FR5\MCj03517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1763917" cy="179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People elect representatives to make laws and run the government</a:t>
            </a:r>
          </a:p>
          <a:p>
            <a:r>
              <a:rPr lang="en-US" dirty="0" smtClean="0"/>
              <a:t>Remember: </a:t>
            </a:r>
            <a:r>
              <a:rPr lang="en-US" u="sng" dirty="0" smtClean="0"/>
              <a:t>rep</a:t>
            </a:r>
            <a:r>
              <a:rPr lang="en-US" dirty="0" smtClean="0"/>
              <a:t>ublic – </a:t>
            </a:r>
            <a:r>
              <a:rPr lang="en-US" u="sng" dirty="0" smtClean="0"/>
              <a:t>rep</a:t>
            </a:r>
            <a:r>
              <a:rPr lang="en-US" dirty="0" smtClean="0"/>
              <a:t>resent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Republic	</a:t>
            </a:r>
            <a:endParaRPr lang="en-US" dirty="0"/>
          </a:p>
        </p:txBody>
      </p:sp>
      <p:pic>
        <p:nvPicPr>
          <p:cNvPr id="2051" name="Picture 3" descr="C:\Documents and Settings\Raypec\Local Settings\Temporary Internet Files\Content.IE5\DR6QU1HW\MPj043590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4111752" cy="3578352"/>
          </a:xfrm>
          <a:prstGeom prst="rect">
            <a:avLst/>
          </a:prstGeom>
          <a:noFill/>
        </p:spPr>
      </p:pic>
      <p:pic>
        <p:nvPicPr>
          <p:cNvPr id="6" name="Picture 2" descr="C:\Documents and Settings\Raypec\Local Settings\Temporary Internet Files\Content.IE5\2XX23FR5\MCj01495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52800"/>
            <a:ext cx="3221525" cy="221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347</TotalTime>
  <Words>894</Words>
  <Application>Microsoft Office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Georgia</vt:lpstr>
      <vt:lpstr>Wingdings 2</vt:lpstr>
      <vt:lpstr>Paper</vt:lpstr>
      <vt:lpstr>Overview Unit </vt:lpstr>
      <vt:lpstr>“E Pluribus Unum”</vt:lpstr>
      <vt:lpstr>Culture</vt:lpstr>
      <vt:lpstr>Ideals</vt:lpstr>
      <vt:lpstr>Ethnic group</vt:lpstr>
      <vt:lpstr>Immigrants</vt:lpstr>
      <vt:lpstr>The Pledge of Allegiance</vt:lpstr>
      <vt:lpstr>Democracy </vt:lpstr>
      <vt:lpstr>Republic </vt:lpstr>
      <vt:lpstr>constitution </vt:lpstr>
      <vt:lpstr>Citizen </vt:lpstr>
      <vt:lpstr>PowerPoint Presentation</vt:lpstr>
      <vt:lpstr>John F. Kennedy</vt:lpstr>
      <vt:lpstr>Private Property </vt:lpstr>
      <vt:lpstr>Economy</vt:lpstr>
      <vt:lpstr>Free Enterprise</vt:lpstr>
      <vt:lpstr>Profit</vt:lpstr>
      <vt:lpstr>Supply    Demand</vt:lpstr>
      <vt:lpstr>Export    Import</vt:lpstr>
      <vt:lpstr>Consumer</vt:lpstr>
      <vt:lpstr>Entrepreneur</vt:lpstr>
      <vt:lpstr>Region </vt:lpstr>
      <vt:lpstr>Geography</vt:lpstr>
      <vt:lpstr>Agriculture        Irrigation  </vt:lpstr>
      <vt:lpstr>Climate </vt:lpstr>
      <vt:lpstr>Precipitation</vt:lpstr>
      <vt:lpstr>Interdependent</vt:lpstr>
      <vt:lpstr>Minerals</vt:lpstr>
      <vt:lpstr>Fossil fuels</vt:lpstr>
      <vt:lpstr>Renewable   Nonrenewable Resources   Resources   </vt:lpstr>
      <vt:lpstr>Conservation </vt:lpstr>
      <vt:lpstr>Environment</vt:lpstr>
      <vt:lpstr>National Parks</vt:lpstr>
      <vt:lpstr>Pollution </vt:lpstr>
    </vt:vector>
  </TitlesOfParts>
  <Company>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Unit</dc:title>
  <dc:creator>rp</dc:creator>
  <cp:lastModifiedBy>Daniel Garrison</cp:lastModifiedBy>
  <cp:revision>36</cp:revision>
  <dcterms:created xsi:type="dcterms:W3CDTF">2008-09-25T17:44:22Z</dcterms:created>
  <dcterms:modified xsi:type="dcterms:W3CDTF">2015-09-09T13:31:58Z</dcterms:modified>
</cp:coreProperties>
</file>