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8"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E80AFB5-FD4A-4596-BE99-963FE822AF41}" type="datetimeFigureOut">
              <a:rPr lang="en-US" smtClean="0"/>
              <a:pPr/>
              <a:t>5/22/2014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29CE897-42A2-45D7-9E94-C1A9956B610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9CE897-42A2-45D7-9E94-C1A9956B6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9CE897-42A2-45D7-9E94-C1A9956B61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9CE897-42A2-45D7-9E94-C1A9956B61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E80AFB5-FD4A-4596-BE99-963FE822AF41}" type="datetimeFigureOut">
              <a:rPr lang="en-US" smtClean="0"/>
              <a:pPr/>
              <a:t>5/22/2014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29CE897-42A2-45D7-9E94-C1A9956B610C}"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29CE897-42A2-45D7-9E94-C1A9956B610C}"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29CE897-42A2-45D7-9E94-C1A9956B61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9CE897-42A2-45D7-9E94-C1A9956B610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80AFB5-FD4A-4596-BE99-963FE822AF41}" type="datetimeFigureOut">
              <a:rPr lang="en-US" smtClean="0"/>
              <a:pPr/>
              <a:t>5/22/2014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9CE897-42A2-45D7-9E94-C1A9956B6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E80AFB5-FD4A-4596-BE99-963FE822AF41}" type="datetimeFigureOut">
              <a:rPr lang="en-US" smtClean="0"/>
              <a:pPr/>
              <a:t>5/22/2014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29CE897-42A2-45D7-9E94-C1A9956B610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E80AFB5-FD4A-4596-BE99-963FE822AF41}" type="datetimeFigureOut">
              <a:rPr lang="en-US" smtClean="0"/>
              <a:pPr/>
              <a:t>5/22/2014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29CE897-42A2-45D7-9E94-C1A9956B610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E80AFB5-FD4A-4596-BE99-963FE822AF41}" type="datetimeFigureOut">
              <a:rPr lang="en-US" smtClean="0"/>
              <a:pPr/>
              <a:t>5/22/2014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29CE897-42A2-45D7-9E94-C1A9956B610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828800"/>
          </a:xfrm>
        </p:spPr>
        <p:txBody>
          <a:bodyPr>
            <a:noAutofit/>
          </a:bodyPr>
          <a:lstStyle/>
          <a:p>
            <a:pPr algn="ctr"/>
            <a:r>
              <a:rPr lang="en-US" sz="6000" dirty="0" smtClean="0"/>
              <a:t>War and Reconstruction</a:t>
            </a:r>
            <a:endParaRPr lang="en-US" sz="6000" dirty="0"/>
          </a:p>
        </p:txBody>
      </p:sp>
      <p:pic>
        <p:nvPicPr>
          <p:cNvPr id="23554" name="Picture 2" descr="http://t0.gstatic.com/images?q=tbn:ANd9GcSDvYGrGkraX7BG4nbFOUdDPzRd1o1ZL4vU0F0_sZJkv7ucXR-x:www.treasurenet.com/forums/attachment.php%3Fattachmentid%3D612448%26d%3D1332457435"/>
          <p:cNvPicPr>
            <a:picLocks noChangeAspect="1" noChangeArrowheads="1"/>
          </p:cNvPicPr>
          <p:nvPr/>
        </p:nvPicPr>
        <p:blipFill>
          <a:blip r:embed="rId2" cstate="print"/>
          <a:srcRect/>
          <a:stretch>
            <a:fillRect/>
          </a:stretch>
        </p:blipFill>
        <p:spPr bwMode="auto">
          <a:xfrm>
            <a:off x="304800" y="3124200"/>
            <a:ext cx="4055533" cy="2895600"/>
          </a:xfrm>
          <a:prstGeom prst="rect">
            <a:avLst/>
          </a:prstGeom>
          <a:noFill/>
        </p:spPr>
      </p:pic>
      <p:pic>
        <p:nvPicPr>
          <p:cNvPr id="23556" name="Picture 4" descr="http://www.rareflags.com/images/RareFlags_IAS_00174.jpg"/>
          <p:cNvPicPr>
            <a:picLocks noChangeAspect="1" noChangeArrowheads="1"/>
          </p:cNvPicPr>
          <p:nvPr/>
        </p:nvPicPr>
        <p:blipFill>
          <a:blip r:embed="rId3" cstate="print"/>
          <a:srcRect/>
          <a:stretch>
            <a:fillRect/>
          </a:stretch>
        </p:blipFill>
        <p:spPr bwMode="auto">
          <a:xfrm>
            <a:off x="4495801" y="3124200"/>
            <a:ext cx="4343400" cy="2895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_where_general_reynolds_fell_battle_of_gettysburg_pennsylvania._july_1863-1024x742.jpg"/>
          <p:cNvPicPr>
            <a:picLocks noChangeAspect="1"/>
          </p:cNvPicPr>
          <p:nvPr/>
        </p:nvPicPr>
        <p:blipFill>
          <a:blip r:embed="rId2" cstate="print"/>
          <a:stretch>
            <a:fillRect/>
          </a:stretch>
        </p:blipFill>
        <p:spPr>
          <a:xfrm>
            <a:off x="228600" y="4267200"/>
            <a:ext cx="3227832" cy="2338917"/>
          </a:xfrm>
          <a:prstGeom prst="rect">
            <a:avLst/>
          </a:prstGeom>
        </p:spPr>
      </p:pic>
      <p:pic>
        <p:nvPicPr>
          <p:cNvPr id="3" name="Picture 2" descr="Thure_de_Thulstrup_-_L._Prang_and_Co._-_Battle_of_Gettysburg_-_Restoration_by_Adam_Cuerden.jpg"/>
          <p:cNvPicPr>
            <a:picLocks noChangeAspect="1"/>
          </p:cNvPicPr>
          <p:nvPr/>
        </p:nvPicPr>
        <p:blipFill>
          <a:blip r:embed="rId3" cstate="print"/>
          <a:stretch>
            <a:fillRect/>
          </a:stretch>
        </p:blipFill>
        <p:spPr>
          <a:xfrm>
            <a:off x="3581400" y="304800"/>
            <a:ext cx="5183762" cy="3758228"/>
          </a:xfrm>
          <a:prstGeom prst="rect">
            <a:avLst/>
          </a:prstGeom>
        </p:spPr>
      </p:pic>
      <p:sp>
        <p:nvSpPr>
          <p:cNvPr id="4" name="TextBox 3"/>
          <p:cNvSpPr txBox="1"/>
          <p:nvPr/>
        </p:nvSpPr>
        <p:spPr>
          <a:xfrm>
            <a:off x="152400" y="457200"/>
            <a:ext cx="3377848" cy="707886"/>
          </a:xfrm>
          <a:prstGeom prst="rect">
            <a:avLst/>
          </a:prstGeom>
          <a:noFill/>
        </p:spPr>
        <p:txBody>
          <a:bodyPr wrap="none" rtlCol="0">
            <a:spAutoFit/>
          </a:bodyPr>
          <a:lstStyle/>
          <a:p>
            <a:r>
              <a:rPr lang="en-US" sz="4000" dirty="0" smtClean="0">
                <a:latin typeface="Algerian" pitchFamily="82" charset="0"/>
              </a:rPr>
              <a:t>Gettysburg</a:t>
            </a:r>
            <a:endParaRPr lang="en-US" sz="4000" dirty="0">
              <a:latin typeface="Algerian" pitchFamily="82" charset="0"/>
            </a:endParaRPr>
          </a:p>
        </p:txBody>
      </p:sp>
      <p:pic>
        <p:nvPicPr>
          <p:cNvPr id="5" name="Picture 4" descr="jebstuart.jpg"/>
          <p:cNvPicPr>
            <a:picLocks noChangeAspect="1"/>
          </p:cNvPicPr>
          <p:nvPr/>
        </p:nvPicPr>
        <p:blipFill>
          <a:blip r:embed="rId4" cstate="print"/>
          <a:stretch>
            <a:fillRect/>
          </a:stretch>
        </p:blipFill>
        <p:spPr>
          <a:xfrm>
            <a:off x="6705600" y="4419600"/>
            <a:ext cx="1524000" cy="2085975"/>
          </a:xfrm>
          <a:prstGeom prst="rect">
            <a:avLst/>
          </a:prstGeom>
        </p:spPr>
      </p:pic>
      <p:sp>
        <p:nvSpPr>
          <p:cNvPr id="6" name="TextBox 5"/>
          <p:cNvSpPr txBox="1"/>
          <p:nvPr/>
        </p:nvSpPr>
        <p:spPr>
          <a:xfrm>
            <a:off x="304800" y="1143000"/>
            <a:ext cx="3200400" cy="2862322"/>
          </a:xfrm>
          <a:prstGeom prst="rect">
            <a:avLst/>
          </a:prstGeom>
          <a:noFill/>
        </p:spPr>
        <p:txBody>
          <a:bodyPr wrap="square" rtlCol="0">
            <a:spAutoFit/>
          </a:bodyPr>
          <a:lstStyle/>
          <a:p>
            <a:r>
              <a:rPr lang="en-US" dirty="0" smtClean="0"/>
              <a:t>Gettysburg was a three day</a:t>
            </a:r>
          </a:p>
          <a:p>
            <a:r>
              <a:rPr lang="en-US" dirty="0" smtClean="0"/>
              <a:t>campaign into the North.  </a:t>
            </a:r>
            <a:endParaRPr lang="en-US" dirty="0"/>
          </a:p>
          <a:p>
            <a:r>
              <a:rPr lang="en-US" dirty="0" smtClean="0"/>
              <a:t>Although the Confederate Army initially had the advantage, as more</a:t>
            </a:r>
          </a:p>
          <a:p>
            <a:r>
              <a:rPr lang="en-US" dirty="0" smtClean="0"/>
              <a:t>Union troops arrived the battle turned in favor of the North.  More than 50,000 died during this</a:t>
            </a:r>
          </a:p>
          <a:p>
            <a:r>
              <a:rPr lang="en-US" dirty="0" smtClean="0"/>
              <a:t>Battle.</a:t>
            </a:r>
            <a:endParaRPr lang="en-US" dirty="0"/>
          </a:p>
        </p:txBody>
      </p:sp>
      <p:sp>
        <p:nvSpPr>
          <p:cNvPr id="7" name="TextBox 6"/>
          <p:cNvSpPr txBox="1"/>
          <p:nvPr/>
        </p:nvSpPr>
        <p:spPr>
          <a:xfrm>
            <a:off x="3581401" y="4267200"/>
            <a:ext cx="3200400" cy="2031325"/>
          </a:xfrm>
          <a:prstGeom prst="rect">
            <a:avLst/>
          </a:prstGeom>
          <a:noFill/>
        </p:spPr>
        <p:txBody>
          <a:bodyPr wrap="square" rtlCol="0">
            <a:spAutoFit/>
          </a:bodyPr>
          <a:lstStyle/>
          <a:p>
            <a:r>
              <a:rPr lang="en-US" dirty="0" smtClean="0"/>
              <a:t>Jeb Stuart, the Confederate cavalry leader, was late arriving.  Lee considered Stuart’s cavalry his “eyes” and was put at a disadvantage without his presence.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sburgaddress.jpg"/>
          <p:cNvPicPr>
            <a:picLocks noChangeAspect="1"/>
          </p:cNvPicPr>
          <p:nvPr/>
        </p:nvPicPr>
        <p:blipFill>
          <a:blip r:embed="rId2" cstate="print"/>
          <a:stretch>
            <a:fillRect/>
          </a:stretch>
        </p:blipFill>
        <p:spPr>
          <a:xfrm>
            <a:off x="3200400" y="228600"/>
            <a:ext cx="5638800" cy="6324600"/>
          </a:xfrm>
          <a:prstGeom prst="rect">
            <a:avLst/>
          </a:prstGeom>
        </p:spPr>
      </p:pic>
      <p:sp>
        <p:nvSpPr>
          <p:cNvPr id="3" name="TextBox 2"/>
          <p:cNvSpPr txBox="1"/>
          <p:nvPr/>
        </p:nvSpPr>
        <p:spPr>
          <a:xfrm>
            <a:off x="152400" y="533400"/>
            <a:ext cx="3164647" cy="6001643"/>
          </a:xfrm>
          <a:prstGeom prst="rect">
            <a:avLst/>
          </a:prstGeom>
          <a:noFill/>
        </p:spPr>
        <p:txBody>
          <a:bodyPr wrap="square" rtlCol="0">
            <a:spAutoFit/>
          </a:bodyPr>
          <a:lstStyle/>
          <a:p>
            <a:r>
              <a:rPr lang="en-US" sz="2400" dirty="0" smtClean="0"/>
              <a:t>Perhaps the nation’s finest piece of political oratory, Lincoln’s</a:t>
            </a:r>
          </a:p>
          <a:p>
            <a:r>
              <a:rPr lang="en-US" sz="2400" dirty="0" smtClean="0"/>
              <a:t>observation about the nation’s ideals and principles became one of </a:t>
            </a:r>
          </a:p>
          <a:p>
            <a:r>
              <a:rPr lang="en-US" sz="2400" dirty="0" smtClean="0"/>
              <a:t>America’s sacred documents.  Lincoln eloquently delivered this short speech at the consecration of the Gettysburg battlefield as a national cemetery.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887761" cy="369332"/>
          </a:xfrm>
          <a:prstGeom prst="rect">
            <a:avLst/>
          </a:prstGeom>
          <a:noFill/>
        </p:spPr>
        <p:txBody>
          <a:bodyPr wrap="square" rtlCol="0">
            <a:spAutoFit/>
          </a:bodyPr>
          <a:lstStyle/>
          <a:p>
            <a:r>
              <a:rPr lang="en-US" dirty="0" smtClean="0"/>
              <a:t>The tide turns…</a:t>
            </a:r>
            <a:endParaRPr lang="en-US" dirty="0"/>
          </a:p>
        </p:txBody>
      </p:sp>
      <p:pic>
        <p:nvPicPr>
          <p:cNvPr id="3" name="Picture 2" descr="vicksburgduringseige.jpg"/>
          <p:cNvPicPr>
            <a:picLocks noChangeAspect="1"/>
          </p:cNvPicPr>
          <p:nvPr/>
        </p:nvPicPr>
        <p:blipFill>
          <a:blip r:embed="rId2" cstate="print"/>
          <a:stretch>
            <a:fillRect/>
          </a:stretch>
        </p:blipFill>
        <p:spPr>
          <a:xfrm>
            <a:off x="4572000" y="4038600"/>
            <a:ext cx="3962400" cy="2590800"/>
          </a:xfrm>
          <a:prstGeom prst="rect">
            <a:avLst/>
          </a:prstGeom>
        </p:spPr>
      </p:pic>
      <p:pic>
        <p:nvPicPr>
          <p:cNvPr id="4" name="Picture 3" descr="1024px-VicksburgBlockade.jpg"/>
          <p:cNvPicPr>
            <a:picLocks noChangeAspect="1"/>
          </p:cNvPicPr>
          <p:nvPr/>
        </p:nvPicPr>
        <p:blipFill>
          <a:blip r:embed="rId3" cstate="print"/>
          <a:stretch>
            <a:fillRect/>
          </a:stretch>
        </p:blipFill>
        <p:spPr>
          <a:xfrm>
            <a:off x="4343400" y="228600"/>
            <a:ext cx="4318849" cy="3070431"/>
          </a:xfrm>
          <a:prstGeom prst="rect">
            <a:avLst/>
          </a:prstGeom>
        </p:spPr>
      </p:pic>
      <p:pic>
        <p:nvPicPr>
          <p:cNvPr id="5" name="Picture 4" descr="grant.jpg"/>
          <p:cNvPicPr>
            <a:picLocks noChangeAspect="1"/>
          </p:cNvPicPr>
          <p:nvPr/>
        </p:nvPicPr>
        <p:blipFill>
          <a:blip r:embed="rId4" cstate="print"/>
          <a:stretch>
            <a:fillRect/>
          </a:stretch>
        </p:blipFill>
        <p:spPr>
          <a:xfrm>
            <a:off x="457201" y="838200"/>
            <a:ext cx="2743200" cy="3734292"/>
          </a:xfrm>
          <a:prstGeom prst="rect">
            <a:avLst/>
          </a:prstGeom>
        </p:spPr>
      </p:pic>
      <p:sp>
        <p:nvSpPr>
          <p:cNvPr id="6" name="TextBox 5"/>
          <p:cNvSpPr txBox="1"/>
          <p:nvPr/>
        </p:nvSpPr>
        <p:spPr>
          <a:xfrm>
            <a:off x="5105400" y="3429000"/>
            <a:ext cx="2366353" cy="584775"/>
          </a:xfrm>
          <a:prstGeom prst="rect">
            <a:avLst/>
          </a:prstGeom>
          <a:noFill/>
        </p:spPr>
        <p:txBody>
          <a:bodyPr wrap="square" rtlCol="0">
            <a:spAutoFit/>
          </a:bodyPr>
          <a:lstStyle/>
          <a:p>
            <a:r>
              <a:rPr lang="en-US" sz="3200" dirty="0" smtClean="0">
                <a:latin typeface="Algerian" pitchFamily="82" charset="0"/>
              </a:rPr>
              <a:t>Vicksburg</a:t>
            </a:r>
            <a:endParaRPr lang="en-US" sz="3200" dirty="0">
              <a:latin typeface="Algerian" pitchFamily="82" charset="0"/>
            </a:endParaRPr>
          </a:p>
        </p:txBody>
      </p:sp>
      <p:sp>
        <p:nvSpPr>
          <p:cNvPr id="7" name="TextBox 6"/>
          <p:cNvSpPr txBox="1"/>
          <p:nvPr/>
        </p:nvSpPr>
        <p:spPr>
          <a:xfrm>
            <a:off x="457200" y="4724400"/>
            <a:ext cx="3886200" cy="2031325"/>
          </a:xfrm>
          <a:prstGeom prst="rect">
            <a:avLst/>
          </a:prstGeom>
          <a:noFill/>
        </p:spPr>
        <p:txBody>
          <a:bodyPr wrap="square" rtlCol="0">
            <a:spAutoFit/>
          </a:bodyPr>
          <a:lstStyle/>
          <a:p>
            <a:r>
              <a:rPr lang="en-US" dirty="0" smtClean="0"/>
              <a:t>Lincoln finally finds his general, Ulysses S. Grant.  Grant blockaded the city of Vicksburg as part of the Anaconda Plan.  The city was under siege and finally succumbed to Union forces, giving the Union control of the Mississippi.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533400"/>
            <a:ext cx="8686800" cy="1631216"/>
          </a:xfrm>
          <a:prstGeom prst="rect">
            <a:avLst/>
          </a:prstGeom>
          <a:noFill/>
        </p:spPr>
        <p:txBody>
          <a:bodyPr wrap="square" rtlCol="0">
            <a:spAutoFit/>
          </a:bodyPr>
          <a:lstStyle/>
          <a:p>
            <a:r>
              <a:rPr lang="en-US" dirty="0" smtClean="0"/>
              <a:t>Grant waged a total war on the South.  This means he used whatever means </a:t>
            </a:r>
          </a:p>
          <a:p>
            <a:r>
              <a:rPr lang="en-US" dirty="0" smtClean="0"/>
              <a:t>was necessary to win battles, including destroying anything the South might </a:t>
            </a:r>
          </a:p>
          <a:p>
            <a:r>
              <a:rPr lang="en-US" dirty="0" smtClean="0"/>
              <a:t>use as a resource.  </a:t>
            </a:r>
          </a:p>
          <a:p>
            <a:r>
              <a:rPr lang="en-US" dirty="0" smtClean="0"/>
              <a:t>William Tecumseh Sherman led the “</a:t>
            </a:r>
            <a:r>
              <a:rPr lang="en-US" sz="2800" dirty="0" smtClean="0"/>
              <a:t>March to the Sea</a:t>
            </a:r>
            <a:r>
              <a:rPr lang="en-US" dirty="0" smtClean="0"/>
              <a:t>”  leaving a path of destruction in his wake.</a:t>
            </a:r>
            <a:endParaRPr lang="en-US" dirty="0"/>
          </a:p>
        </p:txBody>
      </p:sp>
      <p:pic>
        <p:nvPicPr>
          <p:cNvPr id="3" name="Picture 2" descr="shermangeorgia.jpg"/>
          <p:cNvPicPr>
            <a:picLocks noChangeAspect="1"/>
          </p:cNvPicPr>
          <p:nvPr/>
        </p:nvPicPr>
        <p:blipFill>
          <a:blip r:embed="rId2" cstate="print"/>
          <a:stretch>
            <a:fillRect/>
          </a:stretch>
        </p:blipFill>
        <p:spPr>
          <a:xfrm>
            <a:off x="4495800" y="1981200"/>
            <a:ext cx="4033689" cy="4661961"/>
          </a:xfrm>
          <a:prstGeom prst="rect">
            <a:avLst/>
          </a:prstGeom>
        </p:spPr>
      </p:pic>
      <p:pic>
        <p:nvPicPr>
          <p:cNvPr id="4" name="Picture 3" descr="sherman.jpg"/>
          <p:cNvPicPr>
            <a:picLocks noChangeAspect="1"/>
          </p:cNvPicPr>
          <p:nvPr/>
        </p:nvPicPr>
        <p:blipFill>
          <a:blip r:embed="rId3" cstate="print"/>
          <a:stretch>
            <a:fillRect/>
          </a:stretch>
        </p:blipFill>
        <p:spPr>
          <a:xfrm>
            <a:off x="381000" y="2590799"/>
            <a:ext cx="3276600" cy="34751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1107996"/>
          </a:xfrm>
          <a:prstGeom prst="rect">
            <a:avLst/>
          </a:prstGeom>
          <a:noFill/>
        </p:spPr>
        <p:txBody>
          <a:bodyPr wrap="square" rtlCol="0">
            <a:spAutoFit/>
          </a:bodyPr>
          <a:lstStyle/>
          <a:p>
            <a:r>
              <a:rPr lang="en-US" dirty="0" smtClean="0"/>
              <a:t>“</a:t>
            </a:r>
            <a:r>
              <a:rPr lang="en-US" sz="2400" dirty="0" smtClean="0"/>
              <a:t>There is nothing left for me to do but go and see General Grant, and I would rather die a thousand deaths.”  </a:t>
            </a:r>
            <a:r>
              <a:rPr lang="en-US" dirty="0" smtClean="0"/>
              <a:t>-Robert E. Lee</a:t>
            </a:r>
          </a:p>
          <a:p>
            <a:endParaRPr lang="en-US" dirty="0"/>
          </a:p>
        </p:txBody>
      </p:sp>
      <p:pic>
        <p:nvPicPr>
          <p:cNvPr id="3" name="Picture 2" descr="Grant_Lee.jpg"/>
          <p:cNvPicPr>
            <a:picLocks noChangeAspect="1"/>
          </p:cNvPicPr>
          <p:nvPr/>
        </p:nvPicPr>
        <p:blipFill>
          <a:blip r:embed="rId2" cstate="print"/>
          <a:stretch>
            <a:fillRect/>
          </a:stretch>
        </p:blipFill>
        <p:spPr>
          <a:xfrm>
            <a:off x="533400" y="1066800"/>
            <a:ext cx="1752600" cy="1314450"/>
          </a:xfrm>
          <a:prstGeom prst="rect">
            <a:avLst/>
          </a:prstGeom>
        </p:spPr>
      </p:pic>
      <p:pic>
        <p:nvPicPr>
          <p:cNvPr id="4" name="Picture 3" descr="appomattox court house mclean house.jpg"/>
          <p:cNvPicPr>
            <a:picLocks noChangeAspect="1"/>
          </p:cNvPicPr>
          <p:nvPr/>
        </p:nvPicPr>
        <p:blipFill>
          <a:blip r:embed="rId3" cstate="print"/>
          <a:stretch>
            <a:fillRect/>
          </a:stretch>
        </p:blipFill>
        <p:spPr>
          <a:xfrm>
            <a:off x="5638800" y="4038600"/>
            <a:ext cx="2743200" cy="2190274"/>
          </a:xfrm>
          <a:prstGeom prst="rect">
            <a:avLst/>
          </a:prstGeom>
        </p:spPr>
      </p:pic>
      <p:pic>
        <p:nvPicPr>
          <p:cNvPr id="5" name="Picture 4" descr="surrender.jpg"/>
          <p:cNvPicPr>
            <a:picLocks noChangeAspect="1"/>
          </p:cNvPicPr>
          <p:nvPr/>
        </p:nvPicPr>
        <p:blipFill>
          <a:blip r:embed="rId4" cstate="print"/>
          <a:stretch>
            <a:fillRect/>
          </a:stretch>
        </p:blipFill>
        <p:spPr>
          <a:xfrm>
            <a:off x="457200" y="2514600"/>
            <a:ext cx="4537213" cy="3771900"/>
          </a:xfrm>
          <a:prstGeom prst="rect">
            <a:avLst/>
          </a:prstGeom>
        </p:spPr>
      </p:pic>
      <p:sp>
        <p:nvSpPr>
          <p:cNvPr id="6" name="TextBox 5"/>
          <p:cNvSpPr txBox="1"/>
          <p:nvPr/>
        </p:nvSpPr>
        <p:spPr>
          <a:xfrm>
            <a:off x="3123762" y="1143000"/>
            <a:ext cx="6020238" cy="1200329"/>
          </a:xfrm>
          <a:prstGeom prst="rect">
            <a:avLst/>
          </a:prstGeom>
          <a:noFill/>
        </p:spPr>
        <p:txBody>
          <a:bodyPr wrap="square" rtlCol="0">
            <a:spAutoFit/>
          </a:bodyPr>
          <a:lstStyle/>
          <a:p>
            <a:r>
              <a:rPr lang="en-US" dirty="0" smtClean="0"/>
              <a:t>Lee surrendered to Grant at Appomattox Courthouse.</a:t>
            </a:r>
          </a:p>
          <a:p>
            <a:r>
              <a:rPr lang="en-US" dirty="0" smtClean="0"/>
              <a:t>To Lee’s surprise, Grant allowed his men to keep their</a:t>
            </a:r>
          </a:p>
          <a:p>
            <a:r>
              <a:rPr lang="en-US" dirty="0" smtClean="0"/>
              <a:t>personal weapons and horses.  Additionally Grant sent </a:t>
            </a:r>
          </a:p>
          <a:p>
            <a:r>
              <a:rPr lang="en-US" dirty="0" smtClean="0"/>
              <a:t>provisions for the Confederate forces.  </a:t>
            </a:r>
            <a:endParaRPr lang="en-US" dirty="0"/>
          </a:p>
        </p:txBody>
      </p:sp>
      <p:sp>
        <p:nvSpPr>
          <p:cNvPr id="8" name="TextBox 7"/>
          <p:cNvSpPr txBox="1"/>
          <p:nvPr/>
        </p:nvSpPr>
        <p:spPr>
          <a:xfrm>
            <a:off x="5105400" y="2590800"/>
            <a:ext cx="4038600" cy="1200329"/>
          </a:xfrm>
          <a:prstGeom prst="rect">
            <a:avLst/>
          </a:prstGeom>
          <a:noFill/>
        </p:spPr>
        <p:txBody>
          <a:bodyPr wrap="square" rtlCol="0">
            <a:spAutoFit/>
          </a:bodyPr>
          <a:lstStyle/>
          <a:p>
            <a:r>
              <a:rPr lang="en-US" sz="2400" dirty="0" smtClean="0"/>
              <a:t>“ The </a:t>
            </a:r>
            <a:r>
              <a:rPr lang="en-US" sz="2400" dirty="0" smtClean="0"/>
              <a:t>war is over, the rebels are our countrymen again</a:t>
            </a:r>
            <a:r>
              <a:rPr lang="en-US" sz="2400" dirty="0" smtClean="0"/>
              <a:t>.” -</a:t>
            </a:r>
            <a:r>
              <a:rPr lang="en-US" dirty="0" smtClean="0"/>
              <a:t>U.S</a:t>
            </a:r>
            <a:r>
              <a:rPr lang="en-US" dirty="0" smtClean="0"/>
              <a:t>. Grant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coln_box.png"/>
          <p:cNvPicPr>
            <a:picLocks noChangeAspect="1"/>
          </p:cNvPicPr>
          <p:nvPr/>
        </p:nvPicPr>
        <p:blipFill>
          <a:blip r:embed="rId2" cstate="print"/>
          <a:stretch>
            <a:fillRect/>
          </a:stretch>
        </p:blipFill>
        <p:spPr>
          <a:xfrm>
            <a:off x="381000" y="381000"/>
            <a:ext cx="3385543" cy="3429000"/>
          </a:xfrm>
          <a:prstGeom prst="rect">
            <a:avLst/>
          </a:prstGeom>
        </p:spPr>
      </p:pic>
      <p:sp>
        <p:nvSpPr>
          <p:cNvPr id="3" name="TextBox 2"/>
          <p:cNvSpPr txBox="1"/>
          <p:nvPr/>
        </p:nvSpPr>
        <p:spPr>
          <a:xfrm>
            <a:off x="3962401" y="1219200"/>
            <a:ext cx="4495800" cy="2585323"/>
          </a:xfrm>
          <a:prstGeom prst="rect">
            <a:avLst/>
          </a:prstGeom>
          <a:noFill/>
        </p:spPr>
        <p:txBody>
          <a:bodyPr wrap="square" rtlCol="0">
            <a:spAutoFit/>
          </a:bodyPr>
          <a:lstStyle/>
          <a:p>
            <a:r>
              <a:rPr lang="en-US" dirty="0" smtClean="0"/>
              <a:t>The assassination of President Lincoln threw the nation into turmoil.  Lincoln’s plan of Reconstruction fell to the new president, Andrew Johnson.  Among aspects of Reconstruction was the passage of the 13</a:t>
            </a:r>
            <a:r>
              <a:rPr lang="en-US" baseline="30000" dirty="0" smtClean="0"/>
              <a:t>th</a:t>
            </a:r>
            <a:r>
              <a:rPr lang="en-US" dirty="0" smtClean="0"/>
              <a:t>, 14</a:t>
            </a:r>
            <a:r>
              <a:rPr lang="en-US" baseline="30000" dirty="0" smtClean="0"/>
              <a:t>th</a:t>
            </a:r>
            <a:r>
              <a:rPr lang="en-US" dirty="0" smtClean="0"/>
              <a:t>, and 15</a:t>
            </a:r>
            <a:r>
              <a:rPr lang="en-US" baseline="30000" dirty="0" smtClean="0"/>
              <a:t>th</a:t>
            </a:r>
            <a:r>
              <a:rPr lang="en-US" dirty="0" smtClean="0"/>
              <a:t> Amendments.  These abolished slavery, granted citizenship to the former slaves, and granted voting rights.</a:t>
            </a:r>
            <a:endParaRPr lang="en-US" dirty="0"/>
          </a:p>
        </p:txBody>
      </p:sp>
      <p:pic>
        <p:nvPicPr>
          <p:cNvPr id="4" name="Picture 3" descr="thirteenthamendment.jpeg"/>
          <p:cNvPicPr>
            <a:picLocks noChangeAspect="1"/>
          </p:cNvPicPr>
          <p:nvPr/>
        </p:nvPicPr>
        <p:blipFill>
          <a:blip r:embed="rId3" cstate="print"/>
          <a:stretch>
            <a:fillRect/>
          </a:stretch>
        </p:blipFill>
        <p:spPr>
          <a:xfrm>
            <a:off x="762000" y="4038600"/>
            <a:ext cx="2417144" cy="2489200"/>
          </a:xfrm>
          <a:prstGeom prst="rect">
            <a:avLst/>
          </a:prstGeom>
        </p:spPr>
      </p:pic>
      <p:pic>
        <p:nvPicPr>
          <p:cNvPr id="5" name="Picture 4" descr="reconstruction.jpg"/>
          <p:cNvPicPr>
            <a:picLocks noChangeAspect="1"/>
          </p:cNvPicPr>
          <p:nvPr/>
        </p:nvPicPr>
        <p:blipFill>
          <a:blip r:embed="rId4" cstate="print"/>
          <a:stretch>
            <a:fillRect/>
          </a:stretch>
        </p:blipFill>
        <p:spPr>
          <a:xfrm>
            <a:off x="3962400" y="4267200"/>
            <a:ext cx="2971800" cy="2237456"/>
          </a:xfrm>
          <a:prstGeom prst="rect">
            <a:avLst/>
          </a:prstGeom>
        </p:spPr>
      </p:pic>
      <p:sp>
        <p:nvSpPr>
          <p:cNvPr id="6" name="TextBox 5"/>
          <p:cNvSpPr txBox="1"/>
          <p:nvPr/>
        </p:nvSpPr>
        <p:spPr>
          <a:xfrm>
            <a:off x="4191000" y="457200"/>
            <a:ext cx="4354077" cy="707886"/>
          </a:xfrm>
          <a:prstGeom prst="rect">
            <a:avLst/>
          </a:prstGeom>
          <a:noFill/>
        </p:spPr>
        <p:txBody>
          <a:bodyPr wrap="none" rtlCol="0">
            <a:spAutoFit/>
          </a:bodyPr>
          <a:lstStyle/>
          <a:p>
            <a:r>
              <a:rPr lang="en-US" sz="4000" dirty="0" smtClean="0">
                <a:latin typeface="Algerian" pitchFamily="82" charset="0"/>
              </a:rPr>
              <a:t>Reconstruction</a:t>
            </a:r>
            <a:endParaRPr lang="en-US" sz="4000" dirty="0">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vil-War-resources-comparison.gif"/>
          <p:cNvPicPr>
            <a:picLocks noChangeAspect="1"/>
          </p:cNvPicPr>
          <p:nvPr/>
        </p:nvPicPr>
        <p:blipFill>
          <a:blip r:embed="rId2" cstate="print"/>
          <a:stretch>
            <a:fillRect/>
          </a:stretch>
        </p:blipFill>
        <p:spPr>
          <a:xfrm>
            <a:off x="533400" y="1676400"/>
            <a:ext cx="8001000" cy="2590800"/>
          </a:xfrm>
          <a:prstGeom prst="rect">
            <a:avLst/>
          </a:prstGeom>
        </p:spPr>
      </p:pic>
      <p:sp>
        <p:nvSpPr>
          <p:cNvPr id="3" name="TextBox 2"/>
          <p:cNvSpPr txBox="1"/>
          <p:nvPr/>
        </p:nvSpPr>
        <p:spPr>
          <a:xfrm>
            <a:off x="457200" y="457200"/>
            <a:ext cx="8294899" cy="769441"/>
          </a:xfrm>
          <a:prstGeom prst="rect">
            <a:avLst/>
          </a:prstGeom>
          <a:noFill/>
        </p:spPr>
        <p:txBody>
          <a:bodyPr wrap="none" rtlCol="0">
            <a:spAutoFit/>
          </a:bodyPr>
          <a:lstStyle/>
          <a:p>
            <a:r>
              <a:rPr lang="en-US" sz="4400" dirty="0" smtClean="0"/>
              <a:t>Advantages and Disadvantages</a:t>
            </a:r>
            <a:endParaRPr lang="en-US" sz="4400" dirty="0"/>
          </a:p>
        </p:txBody>
      </p:sp>
      <p:sp>
        <p:nvSpPr>
          <p:cNvPr id="4" name="TextBox 3"/>
          <p:cNvSpPr txBox="1"/>
          <p:nvPr/>
        </p:nvSpPr>
        <p:spPr>
          <a:xfrm>
            <a:off x="304801" y="4495800"/>
            <a:ext cx="8610600" cy="2308324"/>
          </a:xfrm>
          <a:prstGeom prst="rect">
            <a:avLst/>
          </a:prstGeom>
          <a:noFill/>
        </p:spPr>
        <p:txBody>
          <a:bodyPr wrap="square" rtlCol="0">
            <a:spAutoFit/>
          </a:bodyPr>
          <a:lstStyle/>
          <a:p>
            <a:r>
              <a:rPr lang="en-US" dirty="0" smtClean="0"/>
              <a:t>Although it would appear at first glance that the North had all the advantages, the South had certain elements to their advantage:  </a:t>
            </a:r>
          </a:p>
          <a:p>
            <a:pPr>
              <a:buFont typeface="Arial" charset="0"/>
              <a:buChar char="•"/>
            </a:pPr>
            <a:r>
              <a:rPr lang="en-US" dirty="0" smtClean="0"/>
              <a:t> most of the highly trained military officers were Southern</a:t>
            </a:r>
          </a:p>
          <a:p>
            <a:pPr>
              <a:buFont typeface="Arial" charset="0"/>
              <a:buChar char="•"/>
            </a:pPr>
            <a:r>
              <a:rPr lang="en-US" dirty="0" smtClean="0"/>
              <a:t> most Southerners were familiar with aspects of rural life (horses, camping,                            hunting)</a:t>
            </a:r>
          </a:p>
          <a:p>
            <a:pPr>
              <a:buFont typeface="Arial" charset="0"/>
              <a:buChar char="•"/>
            </a:pPr>
            <a:r>
              <a:rPr lang="en-US" dirty="0" smtClean="0"/>
              <a:t> familiarity with the land</a:t>
            </a:r>
          </a:p>
          <a:p>
            <a:pPr>
              <a:buFont typeface="Arial" charset="0"/>
              <a:buChar char="•"/>
            </a:pPr>
            <a:r>
              <a:rPr lang="en-US" dirty="0"/>
              <a:t> </a:t>
            </a:r>
            <a:r>
              <a:rPr lang="en-US" dirty="0" smtClean="0"/>
              <a:t>saw themselves fighting to preserve their way of life (culture)</a:t>
            </a:r>
          </a:p>
          <a:p>
            <a:pPr>
              <a:buFont typeface="Arial"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2517036" cy="646331"/>
          </a:xfrm>
          <a:prstGeom prst="rect">
            <a:avLst/>
          </a:prstGeom>
          <a:noFill/>
        </p:spPr>
        <p:txBody>
          <a:bodyPr wrap="none" rtlCol="0">
            <a:spAutoFit/>
          </a:bodyPr>
          <a:lstStyle/>
          <a:p>
            <a:r>
              <a:rPr lang="en-US" sz="3600" dirty="0" smtClean="0">
                <a:latin typeface="Algerian" pitchFamily="82" charset="0"/>
              </a:rPr>
              <a:t>Strategy</a:t>
            </a:r>
            <a:endParaRPr lang="en-US" sz="3600" dirty="0">
              <a:latin typeface="Algerian" pitchFamily="82" charset="0"/>
            </a:endParaRPr>
          </a:p>
        </p:txBody>
      </p:sp>
      <p:pic>
        <p:nvPicPr>
          <p:cNvPr id="3" name="Picture 2" descr="Anaconda_Plan.jpg"/>
          <p:cNvPicPr>
            <a:picLocks noChangeAspect="1"/>
          </p:cNvPicPr>
          <p:nvPr/>
        </p:nvPicPr>
        <p:blipFill>
          <a:blip r:embed="rId2" cstate="print"/>
          <a:stretch>
            <a:fillRect/>
          </a:stretch>
        </p:blipFill>
        <p:spPr>
          <a:xfrm>
            <a:off x="533400" y="1295400"/>
            <a:ext cx="5486400" cy="4248150"/>
          </a:xfrm>
          <a:prstGeom prst="rect">
            <a:avLst/>
          </a:prstGeom>
        </p:spPr>
      </p:pic>
      <p:sp>
        <p:nvSpPr>
          <p:cNvPr id="4" name="TextBox 3"/>
          <p:cNvSpPr txBox="1"/>
          <p:nvPr/>
        </p:nvSpPr>
        <p:spPr>
          <a:xfrm>
            <a:off x="6400800" y="457200"/>
            <a:ext cx="2514600" cy="5262979"/>
          </a:xfrm>
          <a:prstGeom prst="rect">
            <a:avLst/>
          </a:prstGeom>
          <a:noFill/>
        </p:spPr>
        <p:txBody>
          <a:bodyPr wrap="square" rtlCol="0">
            <a:spAutoFit/>
          </a:bodyPr>
          <a:lstStyle/>
          <a:p>
            <a:r>
              <a:rPr lang="en-US" sz="2800" dirty="0" smtClean="0"/>
              <a:t>Blockade to prevent </a:t>
            </a:r>
          </a:p>
          <a:p>
            <a:r>
              <a:rPr lang="en-US" sz="2800" dirty="0" smtClean="0"/>
              <a:t>Southern trade</a:t>
            </a:r>
          </a:p>
          <a:p>
            <a:endParaRPr lang="en-US" sz="2800" dirty="0" smtClean="0"/>
          </a:p>
          <a:p>
            <a:r>
              <a:rPr lang="en-US" sz="2800" dirty="0" smtClean="0"/>
              <a:t>Control the</a:t>
            </a:r>
          </a:p>
          <a:p>
            <a:r>
              <a:rPr lang="en-US" sz="2800" dirty="0" smtClean="0"/>
              <a:t>Mississippi and divide </a:t>
            </a:r>
          </a:p>
          <a:p>
            <a:r>
              <a:rPr lang="en-US" sz="2800" dirty="0" smtClean="0"/>
              <a:t>Confederacy</a:t>
            </a:r>
          </a:p>
          <a:p>
            <a:endParaRPr lang="en-US" sz="2800" dirty="0"/>
          </a:p>
          <a:p>
            <a:r>
              <a:rPr lang="en-US" sz="2800" dirty="0" smtClean="0"/>
              <a:t>Attack from East and West</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4495800" cy="523220"/>
          </a:xfrm>
          <a:prstGeom prst="rect">
            <a:avLst/>
          </a:prstGeom>
          <a:noFill/>
        </p:spPr>
        <p:txBody>
          <a:bodyPr wrap="square" rtlCol="0">
            <a:spAutoFit/>
          </a:bodyPr>
          <a:lstStyle/>
          <a:p>
            <a:r>
              <a:rPr lang="en-US" sz="2800" dirty="0" smtClean="0">
                <a:latin typeface="Algerian" pitchFamily="82" charset="0"/>
              </a:rPr>
              <a:t>Manassas/Bull Run</a:t>
            </a:r>
            <a:endParaRPr lang="en-US" sz="2800" dirty="0">
              <a:latin typeface="Algerian" pitchFamily="82" charset="0"/>
            </a:endParaRPr>
          </a:p>
        </p:txBody>
      </p:sp>
      <p:pic>
        <p:nvPicPr>
          <p:cNvPr id="3" name="Picture 2" descr="512px-First_Battle_of_Bull_Run_Kurz_&amp;_Allison.jpg"/>
          <p:cNvPicPr>
            <a:picLocks noChangeAspect="1"/>
          </p:cNvPicPr>
          <p:nvPr/>
        </p:nvPicPr>
        <p:blipFill>
          <a:blip r:embed="rId2" cstate="print"/>
          <a:stretch>
            <a:fillRect/>
          </a:stretch>
        </p:blipFill>
        <p:spPr>
          <a:xfrm>
            <a:off x="3962400" y="685800"/>
            <a:ext cx="4602235" cy="3352800"/>
          </a:xfrm>
          <a:prstGeom prst="rect">
            <a:avLst/>
          </a:prstGeom>
        </p:spPr>
      </p:pic>
      <p:pic>
        <p:nvPicPr>
          <p:cNvPr id="4" name="Picture 3" descr="bull run.jpg"/>
          <p:cNvPicPr>
            <a:picLocks noChangeAspect="1"/>
          </p:cNvPicPr>
          <p:nvPr/>
        </p:nvPicPr>
        <p:blipFill>
          <a:blip r:embed="rId3" cstate="print"/>
          <a:stretch>
            <a:fillRect/>
          </a:stretch>
        </p:blipFill>
        <p:spPr>
          <a:xfrm>
            <a:off x="228600" y="914400"/>
            <a:ext cx="3562534" cy="3124200"/>
          </a:xfrm>
          <a:prstGeom prst="rect">
            <a:avLst/>
          </a:prstGeom>
        </p:spPr>
      </p:pic>
      <p:sp>
        <p:nvSpPr>
          <p:cNvPr id="5" name="TextBox 4"/>
          <p:cNvSpPr txBox="1"/>
          <p:nvPr/>
        </p:nvSpPr>
        <p:spPr>
          <a:xfrm>
            <a:off x="304800" y="4495800"/>
            <a:ext cx="8686800" cy="1754326"/>
          </a:xfrm>
          <a:prstGeom prst="rect">
            <a:avLst/>
          </a:prstGeom>
          <a:noFill/>
        </p:spPr>
        <p:txBody>
          <a:bodyPr wrap="square" rtlCol="0">
            <a:spAutoFit/>
          </a:bodyPr>
          <a:lstStyle/>
          <a:p>
            <a:r>
              <a:rPr lang="en-US" dirty="0" smtClean="0"/>
              <a:t>Bull Run illustrated the miscalculation on both sides concerning their opponents.  The North was so certain of victory,  people came out with picnics to watch the Rebellion put down.  But the South, although outnumbered,  showed military superiority and reversed the battle to their victory.  The result was Northern troops fleeing back toward Washington and the South growing more confident in their ability.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newall_Jackson_-_National_Portrait_Gallery.JPG"/>
          <p:cNvPicPr>
            <a:picLocks noChangeAspect="1"/>
          </p:cNvPicPr>
          <p:nvPr/>
        </p:nvPicPr>
        <p:blipFill>
          <a:blip r:embed="rId2" cstate="print"/>
          <a:stretch>
            <a:fillRect/>
          </a:stretch>
        </p:blipFill>
        <p:spPr>
          <a:xfrm>
            <a:off x="533400" y="609600"/>
            <a:ext cx="4272280" cy="5100320"/>
          </a:xfrm>
          <a:prstGeom prst="rect">
            <a:avLst/>
          </a:prstGeom>
        </p:spPr>
      </p:pic>
      <p:sp>
        <p:nvSpPr>
          <p:cNvPr id="3" name="TextBox 2"/>
          <p:cNvSpPr txBox="1"/>
          <p:nvPr/>
        </p:nvSpPr>
        <p:spPr>
          <a:xfrm>
            <a:off x="5334001" y="1066800"/>
            <a:ext cx="3200400" cy="3416320"/>
          </a:xfrm>
          <a:prstGeom prst="rect">
            <a:avLst/>
          </a:prstGeom>
          <a:noFill/>
        </p:spPr>
        <p:txBody>
          <a:bodyPr wrap="square" rtlCol="0">
            <a:spAutoFit/>
          </a:bodyPr>
          <a:lstStyle/>
          <a:p>
            <a:r>
              <a:rPr lang="en-US" dirty="0" smtClean="0"/>
              <a:t>Thomas “Stonewall” Jackson</a:t>
            </a:r>
          </a:p>
          <a:p>
            <a:r>
              <a:rPr lang="en-US" dirty="0" smtClean="0"/>
              <a:t>earned his name by refusing to budge during the Battle of Bull Run.  His resolute manner encouraged his men and began to turn the battle to their favor.  It was he that suggested pursuing the fleeing Union troops and attacking Washington D.C.</a:t>
            </a:r>
          </a:p>
          <a:p>
            <a:r>
              <a:rPr lang="en-US" dirty="0" smtClean="0"/>
              <a:t>He was overruled by Jefferson Davis.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2965877" cy="769441"/>
          </a:xfrm>
          <a:prstGeom prst="rect">
            <a:avLst/>
          </a:prstGeom>
          <a:noFill/>
        </p:spPr>
        <p:txBody>
          <a:bodyPr wrap="none" rtlCol="0">
            <a:spAutoFit/>
          </a:bodyPr>
          <a:lstStyle/>
          <a:p>
            <a:r>
              <a:rPr lang="en-US" sz="4400" dirty="0" smtClean="0">
                <a:latin typeface="Algerian" pitchFamily="82" charset="0"/>
              </a:rPr>
              <a:t>Antietam</a:t>
            </a:r>
            <a:endParaRPr lang="en-US" sz="4400" dirty="0">
              <a:latin typeface="Algerian" pitchFamily="82" charset="0"/>
            </a:endParaRPr>
          </a:p>
        </p:txBody>
      </p:sp>
      <p:pic>
        <p:nvPicPr>
          <p:cNvPr id="3" name="Picture 2" descr="antietam.jpg"/>
          <p:cNvPicPr>
            <a:picLocks noChangeAspect="1"/>
          </p:cNvPicPr>
          <p:nvPr/>
        </p:nvPicPr>
        <p:blipFill>
          <a:blip r:embed="rId2" cstate="print"/>
          <a:stretch>
            <a:fillRect/>
          </a:stretch>
        </p:blipFill>
        <p:spPr>
          <a:xfrm>
            <a:off x="304800" y="2362200"/>
            <a:ext cx="5281027" cy="3581400"/>
          </a:xfrm>
          <a:prstGeom prst="rect">
            <a:avLst/>
          </a:prstGeom>
        </p:spPr>
      </p:pic>
      <p:pic>
        <p:nvPicPr>
          <p:cNvPr id="4" name="Picture 3" descr="Robert-E-Lee1.jpg"/>
          <p:cNvPicPr>
            <a:picLocks noChangeAspect="1"/>
          </p:cNvPicPr>
          <p:nvPr/>
        </p:nvPicPr>
        <p:blipFill>
          <a:blip r:embed="rId3" cstate="print"/>
          <a:stretch>
            <a:fillRect/>
          </a:stretch>
        </p:blipFill>
        <p:spPr>
          <a:xfrm>
            <a:off x="5867400" y="457200"/>
            <a:ext cx="3044190" cy="2209800"/>
          </a:xfrm>
          <a:prstGeom prst="rect">
            <a:avLst/>
          </a:prstGeom>
        </p:spPr>
      </p:pic>
      <p:sp>
        <p:nvSpPr>
          <p:cNvPr id="5" name="TextBox 4"/>
          <p:cNvSpPr txBox="1"/>
          <p:nvPr/>
        </p:nvSpPr>
        <p:spPr>
          <a:xfrm>
            <a:off x="533400" y="1219200"/>
            <a:ext cx="3428952" cy="923330"/>
          </a:xfrm>
          <a:prstGeom prst="rect">
            <a:avLst/>
          </a:prstGeom>
          <a:noFill/>
        </p:spPr>
        <p:txBody>
          <a:bodyPr wrap="none" rtlCol="0">
            <a:spAutoFit/>
          </a:bodyPr>
          <a:lstStyle/>
          <a:p>
            <a:r>
              <a:rPr lang="en-US" dirty="0" smtClean="0"/>
              <a:t>After the Union victory,  the </a:t>
            </a:r>
          </a:p>
          <a:p>
            <a:r>
              <a:rPr lang="en-US" dirty="0" smtClean="0"/>
              <a:t>possibility of Britain aiding the</a:t>
            </a:r>
          </a:p>
          <a:p>
            <a:r>
              <a:rPr lang="en-US" dirty="0" smtClean="0"/>
              <a:t>Confederacy was gone.</a:t>
            </a:r>
            <a:endParaRPr lang="en-US" dirty="0"/>
          </a:p>
        </p:txBody>
      </p:sp>
      <p:sp>
        <p:nvSpPr>
          <p:cNvPr id="6" name="TextBox 5"/>
          <p:cNvSpPr txBox="1"/>
          <p:nvPr/>
        </p:nvSpPr>
        <p:spPr>
          <a:xfrm>
            <a:off x="5791199" y="2819400"/>
            <a:ext cx="3048001" cy="2585323"/>
          </a:xfrm>
          <a:prstGeom prst="rect">
            <a:avLst/>
          </a:prstGeom>
          <a:noFill/>
        </p:spPr>
        <p:txBody>
          <a:bodyPr wrap="square" rtlCol="0">
            <a:spAutoFit/>
          </a:bodyPr>
          <a:lstStyle/>
          <a:p>
            <a:r>
              <a:rPr lang="en-US" dirty="0" smtClean="0"/>
              <a:t>Robert E. Lee had originally been </a:t>
            </a:r>
          </a:p>
          <a:p>
            <a:r>
              <a:rPr lang="en-US" dirty="0" smtClean="0"/>
              <a:t>sought to lead the Union, but although </a:t>
            </a:r>
          </a:p>
          <a:p>
            <a:r>
              <a:rPr lang="en-US" dirty="0" smtClean="0"/>
              <a:t>he opposed slavery and secession, he </a:t>
            </a:r>
          </a:p>
          <a:p>
            <a:r>
              <a:rPr lang="en-US" dirty="0" smtClean="0"/>
              <a:t>could not bring himself to fight against </a:t>
            </a:r>
          </a:p>
          <a:p>
            <a:r>
              <a:rPr lang="en-US" dirty="0" smtClean="0"/>
              <a:t>the South.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ancipation-Proclamation.jpg"/>
          <p:cNvPicPr>
            <a:picLocks noChangeAspect="1"/>
          </p:cNvPicPr>
          <p:nvPr/>
        </p:nvPicPr>
        <p:blipFill>
          <a:blip r:embed="rId2" cstate="print"/>
          <a:stretch>
            <a:fillRect/>
          </a:stretch>
        </p:blipFill>
        <p:spPr>
          <a:xfrm>
            <a:off x="914400" y="685800"/>
            <a:ext cx="4034536" cy="5308600"/>
          </a:xfrm>
          <a:prstGeom prst="rect">
            <a:avLst/>
          </a:prstGeom>
        </p:spPr>
      </p:pic>
      <p:sp>
        <p:nvSpPr>
          <p:cNvPr id="3" name="TextBox 2"/>
          <p:cNvSpPr txBox="1"/>
          <p:nvPr/>
        </p:nvSpPr>
        <p:spPr>
          <a:xfrm>
            <a:off x="5181600" y="990600"/>
            <a:ext cx="3167311" cy="5078313"/>
          </a:xfrm>
          <a:prstGeom prst="rect">
            <a:avLst/>
          </a:prstGeom>
          <a:noFill/>
        </p:spPr>
        <p:txBody>
          <a:bodyPr wrap="square" rtlCol="0">
            <a:spAutoFit/>
          </a:bodyPr>
          <a:lstStyle/>
          <a:p>
            <a:r>
              <a:rPr lang="en-US" dirty="0" smtClean="0"/>
              <a:t>The Emancipation Proclamation was an extremely risky, extremely daring, and most assuredly an act of bravery on the part of Lincoln.  After the win with Antietam, Lincoln felt he had leverage to enact this daring piece of executive power.  In it, he freed all slaves within the states of rebellion.  Although Lincoln was moved to eliminate slavery completely, he avoided freeing slaves in the border states for fear of prompting those states to secede.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eral Conscription Enacted.jpg"/>
          <p:cNvPicPr>
            <a:picLocks noChangeAspect="1"/>
          </p:cNvPicPr>
          <p:nvPr/>
        </p:nvPicPr>
        <p:blipFill>
          <a:blip r:embed="rId2" cstate="print"/>
          <a:stretch>
            <a:fillRect/>
          </a:stretch>
        </p:blipFill>
        <p:spPr>
          <a:xfrm>
            <a:off x="533400" y="609600"/>
            <a:ext cx="4190703" cy="5791200"/>
          </a:xfrm>
          <a:prstGeom prst="rect">
            <a:avLst/>
          </a:prstGeom>
        </p:spPr>
      </p:pic>
      <p:sp>
        <p:nvSpPr>
          <p:cNvPr id="3" name="TextBox 2"/>
          <p:cNvSpPr txBox="1"/>
          <p:nvPr/>
        </p:nvSpPr>
        <p:spPr>
          <a:xfrm>
            <a:off x="4876800" y="685800"/>
            <a:ext cx="3962400" cy="2585323"/>
          </a:xfrm>
          <a:prstGeom prst="rect">
            <a:avLst/>
          </a:prstGeom>
          <a:noFill/>
        </p:spPr>
        <p:txBody>
          <a:bodyPr wrap="square" rtlCol="0">
            <a:spAutoFit/>
          </a:bodyPr>
          <a:lstStyle/>
          <a:p>
            <a:r>
              <a:rPr lang="en-US" dirty="0" smtClean="0"/>
              <a:t>Conscription enacted.  </a:t>
            </a:r>
          </a:p>
          <a:p>
            <a:r>
              <a:rPr lang="en-US" dirty="0" smtClean="0"/>
              <a:t>As the war dragged on, there were not enough volunteers joining the military.</a:t>
            </a:r>
          </a:p>
          <a:p>
            <a:r>
              <a:rPr lang="en-US" dirty="0" smtClean="0"/>
              <a:t>For the first time, both sides</a:t>
            </a:r>
          </a:p>
          <a:p>
            <a:r>
              <a:rPr lang="en-US" dirty="0" smtClean="0"/>
              <a:t>passed draft laws.  This meant</a:t>
            </a:r>
          </a:p>
          <a:p>
            <a:r>
              <a:rPr lang="en-US" dirty="0" smtClean="0"/>
              <a:t>that men of a certain age</a:t>
            </a:r>
          </a:p>
          <a:p>
            <a:r>
              <a:rPr lang="en-US" dirty="0" smtClean="0"/>
              <a:t>were required to join the</a:t>
            </a:r>
          </a:p>
          <a:p>
            <a:r>
              <a:rPr lang="en-US" dirty="0" smtClean="0"/>
              <a:t>service.</a:t>
            </a:r>
          </a:p>
        </p:txBody>
      </p:sp>
      <p:pic>
        <p:nvPicPr>
          <p:cNvPr id="4" name="Picture 3" descr="cw-soldiers.jpg"/>
          <p:cNvPicPr>
            <a:picLocks noChangeAspect="1"/>
          </p:cNvPicPr>
          <p:nvPr/>
        </p:nvPicPr>
        <p:blipFill>
          <a:blip r:embed="rId3" cstate="print"/>
          <a:stretch>
            <a:fillRect/>
          </a:stretch>
        </p:blipFill>
        <p:spPr>
          <a:xfrm>
            <a:off x="4953000" y="3352800"/>
            <a:ext cx="3556233" cy="29817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rabarton.jpg"/>
          <p:cNvPicPr>
            <a:picLocks noChangeAspect="1"/>
          </p:cNvPicPr>
          <p:nvPr/>
        </p:nvPicPr>
        <p:blipFill>
          <a:blip r:embed="rId2" cstate="print"/>
          <a:stretch>
            <a:fillRect/>
          </a:stretch>
        </p:blipFill>
        <p:spPr>
          <a:xfrm>
            <a:off x="609600" y="838200"/>
            <a:ext cx="3929062" cy="4200656"/>
          </a:xfrm>
          <a:prstGeom prst="rect">
            <a:avLst/>
          </a:prstGeom>
        </p:spPr>
      </p:pic>
      <p:sp>
        <p:nvSpPr>
          <p:cNvPr id="3" name="TextBox 2"/>
          <p:cNvSpPr txBox="1"/>
          <p:nvPr/>
        </p:nvSpPr>
        <p:spPr>
          <a:xfrm>
            <a:off x="4876800" y="1143000"/>
            <a:ext cx="3942361" cy="2308324"/>
          </a:xfrm>
          <a:prstGeom prst="rect">
            <a:avLst/>
          </a:prstGeom>
          <a:noFill/>
        </p:spPr>
        <p:txBody>
          <a:bodyPr wrap="none" rtlCol="0">
            <a:spAutoFit/>
          </a:bodyPr>
          <a:lstStyle/>
          <a:p>
            <a:r>
              <a:rPr lang="en-US" dirty="0" smtClean="0"/>
              <a:t>Women helped in many ways.  </a:t>
            </a:r>
          </a:p>
          <a:p>
            <a:r>
              <a:rPr lang="en-US" dirty="0" smtClean="0"/>
              <a:t>Most notable were the women who</a:t>
            </a:r>
          </a:p>
          <a:p>
            <a:r>
              <a:rPr lang="en-US" dirty="0" smtClean="0"/>
              <a:t>served as nurses.  Clara Barton had</a:t>
            </a:r>
          </a:p>
          <a:p>
            <a:r>
              <a:rPr lang="en-US" dirty="0" smtClean="0"/>
              <a:t>no medical training, but recognized</a:t>
            </a:r>
          </a:p>
          <a:p>
            <a:r>
              <a:rPr lang="en-US" dirty="0" smtClean="0"/>
              <a:t>the need for things such as clean </a:t>
            </a:r>
          </a:p>
          <a:p>
            <a:r>
              <a:rPr lang="en-US" dirty="0" smtClean="0"/>
              <a:t>bandages and triaging patients.  </a:t>
            </a:r>
          </a:p>
          <a:p>
            <a:r>
              <a:rPr lang="en-US" dirty="0" smtClean="0"/>
              <a:t>She went on to found the American </a:t>
            </a:r>
          </a:p>
          <a:p>
            <a:r>
              <a:rPr lang="en-US" dirty="0" smtClean="0"/>
              <a:t>Red Cross.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1051</TotalTime>
  <Words>795</Words>
  <Application>Microsoft Office PowerPoint</Application>
  <PresentationFormat>On-screen Show (4:3)</PresentationFormat>
  <Paragraphs>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War and Reconstruction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raypec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dgarrison</dc:creator>
  <cp:lastModifiedBy>dgarrison</cp:lastModifiedBy>
  <cp:revision>15</cp:revision>
  <dcterms:created xsi:type="dcterms:W3CDTF">2014-05-21T21:30:44Z</dcterms:created>
  <dcterms:modified xsi:type="dcterms:W3CDTF">2014-05-22T15:24:59Z</dcterms:modified>
</cp:coreProperties>
</file>